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0" r:id="rId3"/>
    <p:sldId id="268" r:id="rId4"/>
    <p:sldId id="258" r:id="rId5"/>
    <p:sldId id="259" r:id="rId6"/>
    <p:sldId id="260" r:id="rId7"/>
    <p:sldId id="257" r:id="rId8"/>
    <p:sldId id="262" r:id="rId9"/>
    <p:sldId id="271" r:id="rId10"/>
    <p:sldId id="272" r:id="rId11"/>
    <p:sldId id="264" r:id="rId12"/>
    <p:sldId id="263" r:id="rId13"/>
    <p:sldId id="279" r:id="rId14"/>
    <p:sldId id="277" r:id="rId15"/>
    <p:sldId id="273" r:id="rId16"/>
    <p:sldId id="274" r:id="rId17"/>
    <p:sldId id="275" r:id="rId18"/>
    <p:sldId id="276"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FD4098-A705-4E5E-868B-4FE5A4FD879F}" v="216" dt="2025-05-22T03:09:33.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01" autoAdjust="0"/>
  </p:normalViewPr>
  <p:slideViewPr>
    <p:cSldViewPr snapToGrid="0">
      <p:cViewPr varScale="1">
        <p:scale>
          <a:sx n="69" d="100"/>
          <a:sy n="69" d="100"/>
        </p:scale>
        <p:origin x="1205"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141E9-B559-4428-8689-EFD73EC46AE4}" type="datetimeFigureOut">
              <a:rPr lang="en-CA" smtClean="0"/>
              <a:t>2025-06-12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721ED-5A10-4715-A432-A5547F0C590F}" type="slidenum">
              <a:rPr lang="en-CA" smtClean="0"/>
              <a:t>‹#›</a:t>
            </a:fld>
            <a:endParaRPr lang="en-CA"/>
          </a:p>
        </p:txBody>
      </p:sp>
    </p:spTree>
    <p:extLst>
      <p:ext uri="{BB962C8B-B14F-4D97-AF65-F5344CB8AC3E}">
        <p14:creationId xmlns:p14="http://schemas.microsoft.com/office/powerpoint/2010/main" val="1655086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4A8C-22CF-BDBA-CF4C-8F0C02C47B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A2A2C90-ED27-3AC6-B649-CB0BB8078F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BEA4970-AA9F-EB33-CAEB-CB735E74F4A0}"/>
              </a:ext>
            </a:extLst>
          </p:cNvPr>
          <p:cNvSpPr>
            <a:spLocks noGrp="1"/>
          </p:cNvSpPr>
          <p:nvPr>
            <p:ph type="dt" sz="half" idx="10"/>
          </p:nvPr>
        </p:nvSpPr>
        <p:spPr/>
        <p:txBody>
          <a:bodyPr/>
          <a:lstStyle/>
          <a:p>
            <a:fld id="{CEB28CC4-67DB-471F-96F9-558D0B530A53}" type="datetimeFigureOut">
              <a:rPr lang="en-CA" smtClean="0"/>
              <a:t>2025-06-12</a:t>
            </a:fld>
            <a:endParaRPr lang="en-CA"/>
          </a:p>
        </p:txBody>
      </p:sp>
      <p:sp>
        <p:nvSpPr>
          <p:cNvPr id="5" name="Footer Placeholder 4">
            <a:extLst>
              <a:ext uri="{FF2B5EF4-FFF2-40B4-BE49-F238E27FC236}">
                <a16:creationId xmlns:a16="http://schemas.microsoft.com/office/drawing/2014/main" id="{66055D6F-6216-601A-AF2F-672B7D46D55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9B39352-7C79-0BC4-A5DC-ADAB7B043DCB}"/>
              </a:ext>
            </a:extLst>
          </p:cNvPr>
          <p:cNvSpPr>
            <a:spLocks noGrp="1"/>
          </p:cNvSpPr>
          <p:nvPr>
            <p:ph type="sldNum" sz="quarter" idx="12"/>
          </p:nvPr>
        </p:nvSpPr>
        <p:spPr/>
        <p:txBody>
          <a:bodyPr/>
          <a:lstStyle/>
          <a:p>
            <a:fld id="{C2B52529-C300-4EBE-8FE9-6A4FAF0E2167}" type="slidenum">
              <a:rPr lang="en-CA" smtClean="0"/>
              <a:t>‹#›</a:t>
            </a:fld>
            <a:endParaRPr lang="en-CA"/>
          </a:p>
        </p:txBody>
      </p:sp>
    </p:spTree>
    <p:extLst>
      <p:ext uri="{BB962C8B-B14F-4D97-AF65-F5344CB8AC3E}">
        <p14:creationId xmlns:p14="http://schemas.microsoft.com/office/powerpoint/2010/main" val="215768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BF4A-84DE-066F-5B28-D87A24C4AE0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6BA4597-2D65-0085-21D5-D5563C283F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EE45D20-DBFC-64F7-A488-08D883A666FD}"/>
              </a:ext>
            </a:extLst>
          </p:cNvPr>
          <p:cNvSpPr>
            <a:spLocks noGrp="1"/>
          </p:cNvSpPr>
          <p:nvPr>
            <p:ph type="dt" sz="half" idx="10"/>
          </p:nvPr>
        </p:nvSpPr>
        <p:spPr/>
        <p:txBody>
          <a:bodyPr/>
          <a:lstStyle/>
          <a:p>
            <a:fld id="{CEB28CC4-67DB-471F-96F9-558D0B530A53}" type="datetimeFigureOut">
              <a:rPr lang="en-CA" smtClean="0"/>
              <a:t>2025-06-12</a:t>
            </a:fld>
            <a:endParaRPr lang="en-CA"/>
          </a:p>
        </p:txBody>
      </p:sp>
      <p:sp>
        <p:nvSpPr>
          <p:cNvPr id="5" name="Footer Placeholder 4">
            <a:extLst>
              <a:ext uri="{FF2B5EF4-FFF2-40B4-BE49-F238E27FC236}">
                <a16:creationId xmlns:a16="http://schemas.microsoft.com/office/drawing/2014/main" id="{FCC0211F-BD11-5241-155D-1D8FEAF97E8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EA5C55C-76E1-F92D-3DA0-F7A36A0B7233}"/>
              </a:ext>
            </a:extLst>
          </p:cNvPr>
          <p:cNvSpPr>
            <a:spLocks noGrp="1"/>
          </p:cNvSpPr>
          <p:nvPr>
            <p:ph type="sldNum" sz="quarter" idx="12"/>
          </p:nvPr>
        </p:nvSpPr>
        <p:spPr/>
        <p:txBody>
          <a:bodyPr/>
          <a:lstStyle/>
          <a:p>
            <a:fld id="{C2B52529-C300-4EBE-8FE9-6A4FAF0E2167}" type="slidenum">
              <a:rPr lang="en-CA" smtClean="0"/>
              <a:t>‹#›</a:t>
            </a:fld>
            <a:endParaRPr lang="en-CA"/>
          </a:p>
        </p:txBody>
      </p:sp>
    </p:spTree>
    <p:extLst>
      <p:ext uri="{BB962C8B-B14F-4D97-AF65-F5344CB8AC3E}">
        <p14:creationId xmlns:p14="http://schemas.microsoft.com/office/powerpoint/2010/main" val="788495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41415E-1AAC-242A-4593-550B709DB9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51920C1-BA3A-26DC-4B20-FD4D56BD2F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5AA54A9-FDC0-E4C4-BAC8-6242DD2B0B22}"/>
              </a:ext>
            </a:extLst>
          </p:cNvPr>
          <p:cNvSpPr>
            <a:spLocks noGrp="1"/>
          </p:cNvSpPr>
          <p:nvPr>
            <p:ph type="dt" sz="half" idx="10"/>
          </p:nvPr>
        </p:nvSpPr>
        <p:spPr/>
        <p:txBody>
          <a:bodyPr/>
          <a:lstStyle/>
          <a:p>
            <a:fld id="{CEB28CC4-67DB-471F-96F9-558D0B530A53}" type="datetimeFigureOut">
              <a:rPr lang="en-CA" smtClean="0"/>
              <a:t>2025-06-12</a:t>
            </a:fld>
            <a:endParaRPr lang="en-CA"/>
          </a:p>
        </p:txBody>
      </p:sp>
      <p:sp>
        <p:nvSpPr>
          <p:cNvPr id="5" name="Footer Placeholder 4">
            <a:extLst>
              <a:ext uri="{FF2B5EF4-FFF2-40B4-BE49-F238E27FC236}">
                <a16:creationId xmlns:a16="http://schemas.microsoft.com/office/drawing/2014/main" id="{B1F061A0-055F-4CA2-6597-0600DAE8153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C320564-0B29-51F3-22AB-9CD3FAFACC63}"/>
              </a:ext>
            </a:extLst>
          </p:cNvPr>
          <p:cNvSpPr>
            <a:spLocks noGrp="1"/>
          </p:cNvSpPr>
          <p:nvPr>
            <p:ph type="sldNum" sz="quarter" idx="12"/>
          </p:nvPr>
        </p:nvSpPr>
        <p:spPr/>
        <p:txBody>
          <a:bodyPr/>
          <a:lstStyle/>
          <a:p>
            <a:fld id="{C2B52529-C300-4EBE-8FE9-6A4FAF0E2167}" type="slidenum">
              <a:rPr lang="en-CA" smtClean="0"/>
              <a:t>‹#›</a:t>
            </a:fld>
            <a:endParaRPr lang="en-CA"/>
          </a:p>
        </p:txBody>
      </p:sp>
    </p:spTree>
    <p:extLst>
      <p:ext uri="{BB962C8B-B14F-4D97-AF65-F5344CB8AC3E}">
        <p14:creationId xmlns:p14="http://schemas.microsoft.com/office/powerpoint/2010/main" val="252631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89081-8DD9-FAF6-DA2F-670ADBC068F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1DD76B-F0AA-8C18-EAB4-25FF51A2DE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EFCEB70-1F07-774F-6D5D-72E6E80B5660}"/>
              </a:ext>
            </a:extLst>
          </p:cNvPr>
          <p:cNvSpPr>
            <a:spLocks noGrp="1"/>
          </p:cNvSpPr>
          <p:nvPr>
            <p:ph type="dt" sz="half" idx="10"/>
          </p:nvPr>
        </p:nvSpPr>
        <p:spPr/>
        <p:txBody>
          <a:bodyPr/>
          <a:lstStyle/>
          <a:p>
            <a:fld id="{CEB28CC4-67DB-471F-96F9-558D0B530A53}" type="datetimeFigureOut">
              <a:rPr lang="en-CA" smtClean="0"/>
              <a:t>2025-06-12</a:t>
            </a:fld>
            <a:endParaRPr lang="en-CA"/>
          </a:p>
        </p:txBody>
      </p:sp>
      <p:sp>
        <p:nvSpPr>
          <p:cNvPr id="5" name="Footer Placeholder 4">
            <a:extLst>
              <a:ext uri="{FF2B5EF4-FFF2-40B4-BE49-F238E27FC236}">
                <a16:creationId xmlns:a16="http://schemas.microsoft.com/office/drawing/2014/main" id="{F67F6240-49F3-63A6-B872-DC6479E9F6B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451AB54-1E25-C4A0-692D-54FD0DB82388}"/>
              </a:ext>
            </a:extLst>
          </p:cNvPr>
          <p:cNvSpPr>
            <a:spLocks noGrp="1"/>
          </p:cNvSpPr>
          <p:nvPr>
            <p:ph type="sldNum" sz="quarter" idx="12"/>
          </p:nvPr>
        </p:nvSpPr>
        <p:spPr/>
        <p:txBody>
          <a:bodyPr/>
          <a:lstStyle/>
          <a:p>
            <a:fld id="{C2B52529-C300-4EBE-8FE9-6A4FAF0E2167}" type="slidenum">
              <a:rPr lang="en-CA" smtClean="0"/>
              <a:t>‹#›</a:t>
            </a:fld>
            <a:endParaRPr lang="en-CA"/>
          </a:p>
        </p:txBody>
      </p:sp>
    </p:spTree>
    <p:extLst>
      <p:ext uri="{BB962C8B-B14F-4D97-AF65-F5344CB8AC3E}">
        <p14:creationId xmlns:p14="http://schemas.microsoft.com/office/powerpoint/2010/main" val="1744689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5309-7DEA-AF8C-91FD-D4FEF5C639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DEB6B95-8149-2867-EA50-C26559AE95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A0D6D9-4AA6-B6CA-71EC-FF3CE77EE6FB}"/>
              </a:ext>
            </a:extLst>
          </p:cNvPr>
          <p:cNvSpPr>
            <a:spLocks noGrp="1"/>
          </p:cNvSpPr>
          <p:nvPr>
            <p:ph type="dt" sz="half" idx="10"/>
          </p:nvPr>
        </p:nvSpPr>
        <p:spPr/>
        <p:txBody>
          <a:bodyPr/>
          <a:lstStyle/>
          <a:p>
            <a:fld id="{CEB28CC4-67DB-471F-96F9-558D0B530A53}" type="datetimeFigureOut">
              <a:rPr lang="en-CA" smtClean="0"/>
              <a:t>2025-06-12</a:t>
            </a:fld>
            <a:endParaRPr lang="en-CA"/>
          </a:p>
        </p:txBody>
      </p:sp>
      <p:sp>
        <p:nvSpPr>
          <p:cNvPr id="5" name="Footer Placeholder 4">
            <a:extLst>
              <a:ext uri="{FF2B5EF4-FFF2-40B4-BE49-F238E27FC236}">
                <a16:creationId xmlns:a16="http://schemas.microsoft.com/office/drawing/2014/main" id="{400B045B-E02D-58E8-99A0-52DD0CBC820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682E41F-A025-96F5-A651-4C0258D48C1C}"/>
              </a:ext>
            </a:extLst>
          </p:cNvPr>
          <p:cNvSpPr>
            <a:spLocks noGrp="1"/>
          </p:cNvSpPr>
          <p:nvPr>
            <p:ph type="sldNum" sz="quarter" idx="12"/>
          </p:nvPr>
        </p:nvSpPr>
        <p:spPr/>
        <p:txBody>
          <a:bodyPr/>
          <a:lstStyle/>
          <a:p>
            <a:fld id="{C2B52529-C300-4EBE-8FE9-6A4FAF0E2167}" type="slidenum">
              <a:rPr lang="en-CA" smtClean="0"/>
              <a:t>‹#›</a:t>
            </a:fld>
            <a:endParaRPr lang="en-CA"/>
          </a:p>
        </p:txBody>
      </p:sp>
    </p:spTree>
    <p:extLst>
      <p:ext uri="{BB962C8B-B14F-4D97-AF65-F5344CB8AC3E}">
        <p14:creationId xmlns:p14="http://schemas.microsoft.com/office/powerpoint/2010/main" val="2949814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D0B4-8E65-77D5-8327-5E1EBD0FCBA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07D8199-AC04-AFEE-FDF9-D59E50430D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36B2134-808E-A53E-842F-85F8CBDF49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2265948-7844-159D-A1EE-D7F1F02B1025}"/>
              </a:ext>
            </a:extLst>
          </p:cNvPr>
          <p:cNvSpPr>
            <a:spLocks noGrp="1"/>
          </p:cNvSpPr>
          <p:nvPr>
            <p:ph type="dt" sz="half" idx="10"/>
          </p:nvPr>
        </p:nvSpPr>
        <p:spPr/>
        <p:txBody>
          <a:bodyPr/>
          <a:lstStyle/>
          <a:p>
            <a:fld id="{CEB28CC4-67DB-471F-96F9-558D0B530A53}" type="datetimeFigureOut">
              <a:rPr lang="en-CA" smtClean="0"/>
              <a:t>2025-06-12</a:t>
            </a:fld>
            <a:endParaRPr lang="en-CA"/>
          </a:p>
        </p:txBody>
      </p:sp>
      <p:sp>
        <p:nvSpPr>
          <p:cNvPr id="6" name="Footer Placeholder 5">
            <a:extLst>
              <a:ext uri="{FF2B5EF4-FFF2-40B4-BE49-F238E27FC236}">
                <a16:creationId xmlns:a16="http://schemas.microsoft.com/office/drawing/2014/main" id="{0BE7A872-45AB-A5B9-D156-41A480538DE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4FE6A86-C04F-2BF5-3BBB-21C84DC6C90A}"/>
              </a:ext>
            </a:extLst>
          </p:cNvPr>
          <p:cNvSpPr>
            <a:spLocks noGrp="1"/>
          </p:cNvSpPr>
          <p:nvPr>
            <p:ph type="sldNum" sz="quarter" idx="12"/>
          </p:nvPr>
        </p:nvSpPr>
        <p:spPr/>
        <p:txBody>
          <a:bodyPr/>
          <a:lstStyle/>
          <a:p>
            <a:fld id="{C2B52529-C300-4EBE-8FE9-6A4FAF0E2167}" type="slidenum">
              <a:rPr lang="en-CA" smtClean="0"/>
              <a:t>‹#›</a:t>
            </a:fld>
            <a:endParaRPr lang="en-CA"/>
          </a:p>
        </p:txBody>
      </p:sp>
    </p:spTree>
    <p:extLst>
      <p:ext uri="{BB962C8B-B14F-4D97-AF65-F5344CB8AC3E}">
        <p14:creationId xmlns:p14="http://schemas.microsoft.com/office/powerpoint/2010/main" val="3315348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4636-E18C-E772-70BF-28AF506AFE5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83C9A38-7808-DF3D-3B9F-EBE09F8ED6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7209B6-597F-FB6F-06AE-8C8F563119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C20F536-1CD5-44CD-C146-2D8FCB168F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C18BF6-C4D3-35F7-6547-31330AACBD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ACB79D5-CD36-CCAA-BAFD-01D46FE9C1EC}"/>
              </a:ext>
            </a:extLst>
          </p:cNvPr>
          <p:cNvSpPr>
            <a:spLocks noGrp="1"/>
          </p:cNvSpPr>
          <p:nvPr>
            <p:ph type="dt" sz="half" idx="10"/>
          </p:nvPr>
        </p:nvSpPr>
        <p:spPr/>
        <p:txBody>
          <a:bodyPr/>
          <a:lstStyle/>
          <a:p>
            <a:fld id="{CEB28CC4-67DB-471F-96F9-558D0B530A53}" type="datetimeFigureOut">
              <a:rPr lang="en-CA" smtClean="0"/>
              <a:t>2025-06-12</a:t>
            </a:fld>
            <a:endParaRPr lang="en-CA"/>
          </a:p>
        </p:txBody>
      </p:sp>
      <p:sp>
        <p:nvSpPr>
          <p:cNvPr id="8" name="Footer Placeholder 7">
            <a:extLst>
              <a:ext uri="{FF2B5EF4-FFF2-40B4-BE49-F238E27FC236}">
                <a16:creationId xmlns:a16="http://schemas.microsoft.com/office/drawing/2014/main" id="{EA62ADD6-8CB6-6157-3C69-25B99C2A154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6750CCE-E5E1-C577-3BF9-8EBB2DCF49AB}"/>
              </a:ext>
            </a:extLst>
          </p:cNvPr>
          <p:cNvSpPr>
            <a:spLocks noGrp="1"/>
          </p:cNvSpPr>
          <p:nvPr>
            <p:ph type="sldNum" sz="quarter" idx="12"/>
          </p:nvPr>
        </p:nvSpPr>
        <p:spPr/>
        <p:txBody>
          <a:bodyPr/>
          <a:lstStyle/>
          <a:p>
            <a:fld id="{C2B52529-C300-4EBE-8FE9-6A4FAF0E2167}" type="slidenum">
              <a:rPr lang="en-CA" smtClean="0"/>
              <a:t>‹#›</a:t>
            </a:fld>
            <a:endParaRPr lang="en-CA"/>
          </a:p>
        </p:txBody>
      </p:sp>
    </p:spTree>
    <p:extLst>
      <p:ext uri="{BB962C8B-B14F-4D97-AF65-F5344CB8AC3E}">
        <p14:creationId xmlns:p14="http://schemas.microsoft.com/office/powerpoint/2010/main" val="3735105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322F-DE1D-9C82-40FB-6A42A39BE80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F373042-2F03-4215-D278-12B6271576CD}"/>
              </a:ext>
            </a:extLst>
          </p:cNvPr>
          <p:cNvSpPr>
            <a:spLocks noGrp="1"/>
          </p:cNvSpPr>
          <p:nvPr>
            <p:ph type="dt" sz="half" idx="10"/>
          </p:nvPr>
        </p:nvSpPr>
        <p:spPr/>
        <p:txBody>
          <a:bodyPr/>
          <a:lstStyle/>
          <a:p>
            <a:fld id="{CEB28CC4-67DB-471F-96F9-558D0B530A53}" type="datetimeFigureOut">
              <a:rPr lang="en-CA" smtClean="0"/>
              <a:t>2025-06-12</a:t>
            </a:fld>
            <a:endParaRPr lang="en-CA"/>
          </a:p>
        </p:txBody>
      </p:sp>
      <p:sp>
        <p:nvSpPr>
          <p:cNvPr id="4" name="Footer Placeholder 3">
            <a:extLst>
              <a:ext uri="{FF2B5EF4-FFF2-40B4-BE49-F238E27FC236}">
                <a16:creationId xmlns:a16="http://schemas.microsoft.com/office/drawing/2014/main" id="{8998AA02-9F68-205C-BFD0-4038814893F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702C627-5208-ECD2-3780-743526BC9A64}"/>
              </a:ext>
            </a:extLst>
          </p:cNvPr>
          <p:cNvSpPr>
            <a:spLocks noGrp="1"/>
          </p:cNvSpPr>
          <p:nvPr>
            <p:ph type="sldNum" sz="quarter" idx="12"/>
          </p:nvPr>
        </p:nvSpPr>
        <p:spPr/>
        <p:txBody>
          <a:bodyPr/>
          <a:lstStyle/>
          <a:p>
            <a:fld id="{C2B52529-C300-4EBE-8FE9-6A4FAF0E2167}" type="slidenum">
              <a:rPr lang="en-CA" smtClean="0"/>
              <a:t>‹#›</a:t>
            </a:fld>
            <a:endParaRPr lang="en-CA"/>
          </a:p>
        </p:txBody>
      </p:sp>
    </p:spTree>
    <p:extLst>
      <p:ext uri="{BB962C8B-B14F-4D97-AF65-F5344CB8AC3E}">
        <p14:creationId xmlns:p14="http://schemas.microsoft.com/office/powerpoint/2010/main" val="4244005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42B824-3E4A-65C0-5352-9A7606EB3F54}"/>
              </a:ext>
            </a:extLst>
          </p:cNvPr>
          <p:cNvSpPr>
            <a:spLocks noGrp="1"/>
          </p:cNvSpPr>
          <p:nvPr>
            <p:ph type="dt" sz="half" idx="10"/>
          </p:nvPr>
        </p:nvSpPr>
        <p:spPr/>
        <p:txBody>
          <a:bodyPr/>
          <a:lstStyle/>
          <a:p>
            <a:fld id="{CEB28CC4-67DB-471F-96F9-558D0B530A53}" type="datetimeFigureOut">
              <a:rPr lang="en-CA" smtClean="0"/>
              <a:t>2025-06-12</a:t>
            </a:fld>
            <a:endParaRPr lang="en-CA"/>
          </a:p>
        </p:txBody>
      </p:sp>
      <p:sp>
        <p:nvSpPr>
          <p:cNvPr id="3" name="Footer Placeholder 2">
            <a:extLst>
              <a:ext uri="{FF2B5EF4-FFF2-40B4-BE49-F238E27FC236}">
                <a16:creationId xmlns:a16="http://schemas.microsoft.com/office/drawing/2014/main" id="{3F1D5FD6-546D-02EE-50A5-09B704A936F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33EBB00-313A-6FF8-F68C-9F7240A5DABD}"/>
              </a:ext>
            </a:extLst>
          </p:cNvPr>
          <p:cNvSpPr>
            <a:spLocks noGrp="1"/>
          </p:cNvSpPr>
          <p:nvPr>
            <p:ph type="sldNum" sz="quarter" idx="12"/>
          </p:nvPr>
        </p:nvSpPr>
        <p:spPr/>
        <p:txBody>
          <a:bodyPr/>
          <a:lstStyle/>
          <a:p>
            <a:fld id="{C2B52529-C300-4EBE-8FE9-6A4FAF0E2167}" type="slidenum">
              <a:rPr lang="en-CA" smtClean="0"/>
              <a:t>‹#›</a:t>
            </a:fld>
            <a:endParaRPr lang="en-CA"/>
          </a:p>
        </p:txBody>
      </p:sp>
    </p:spTree>
    <p:extLst>
      <p:ext uri="{BB962C8B-B14F-4D97-AF65-F5344CB8AC3E}">
        <p14:creationId xmlns:p14="http://schemas.microsoft.com/office/powerpoint/2010/main" val="311225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7B78-A79B-A9F4-98D3-ABA29CA8C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88DDC79-082C-AF1C-4552-CF8F53B89F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C9D3697-2046-9F46-355C-8EDC40969F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6BBBF-3946-73DF-500E-D2E610C6DA99}"/>
              </a:ext>
            </a:extLst>
          </p:cNvPr>
          <p:cNvSpPr>
            <a:spLocks noGrp="1"/>
          </p:cNvSpPr>
          <p:nvPr>
            <p:ph type="dt" sz="half" idx="10"/>
          </p:nvPr>
        </p:nvSpPr>
        <p:spPr/>
        <p:txBody>
          <a:bodyPr/>
          <a:lstStyle/>
          <a:p>
            <a:fld id="{CEB28CC4-67DB-471F-96F9-558D0B530A53}" type="datetimeFigureOut">
              <a:rPr lang="en-CA" smtClean="0"/>
              <a:t>2025-06-12</a:t>
            </a:fld>
            <a:endParaRPr lang="en-CA"/>
          </a:p>
        </p:txBody>
      </p:sp>
      <p:sp>
        <p:nvSpPr>
          <p:cNvPr id="6" name="Footer Placeholder 5">
            <a:extLst>
              <a:ext uri="{FF2B5EF4-FFF2-40B4-BE49-F238E27FC236}">
                <a16:creationId xmlns:a16="http://schemas.microsoft.com/office/drawing/2014/main" id="{1B0CB94D-2DE9-36C1-8693-007960B050D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7C9B1E1-7CEB-C5B3-7779-7EFE7786D736}"/>
              </a:ext>
            </a:extLst>
          </p:cNvPr>
          <p:cNvSpPr>
            <a:spLocks noGrp="1"/>
          </p:cNvSpPr>
          <p:nvPr>
            <p:ph type="sldNum" sz="quarter" idx="12"/>
          </p:nvPr>
        </p:nvSpPr>
        <p:spPr/>
        <p:txBody>
          <a:bodyPr/>
          <a:lstStyle/>
          <a:p>
            <a:fld id="{C2B52529-C300-4EBE-8FE9-6A4FAF0E2167}" type="slidenum">
              <a:rPr lang="en-CA" smtClean="0"/>
              <a:t>‹#›</a:t>
            </a:fld>
            <a:endParaRPr lang="en-CA"/>
          </a:p>
        </p:txBody>
      </p:sp>
    </p:spTree>
    <p:extLst>
      <p:ext uri="{BB962C8B-B14F-4D97-AF65-F5344CB8AC3E}">
        <p14:creationId xmlns:p14="http://schemas.microsoft.com/office/powerpoint/2010/main" val="4259241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0C61-0DD8-C35D-D4DD-52B36DA1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42F8AAB-82EA-CC2B-83C2-712010C7C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0C885DC-772F-212D-1F89-BF14EEF7B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186A1-2007-D6C3-E1A9-8748F414FFFE}"/>
              </a:ext>
            </a:extLst>
          </p:cNvPr>
          <p:cNvSpPr>
            <a:spLocks noGrp="1"/>
          </p:cNvSpPr>
          <p:nvPr>
            <p:ph type="dt" sz="half" idx="10"/>
          </p:nvPr>
        </p:nvSpPr>
        <p:spPr/>
        <p:txBody>
          <a:bodyPr/>
          <a:lstStyle/>
          <a:p>
            <a:fld id="{CEB28CC4-67DB-471F-96F9-558D0B530A53}" type="datetimeFigureOut">
              <a:rPr lang="en-CA" smtClean="0"/>
              <a:t>2025-06-12</a:t>
            </a:fld>
            <a:endParaRPr lang="en-CA"/>
          </a:p>
        </p:txBody>
      </p:sp>
      <p:sp>
        <p:nvSpPr>
          <p:cNvPr id="6" name="Footer Placeholder 5">
            <a:extLst>
              <a:ext uri="{FF2B5EF4-FFF2-40B4-BE49-F238E27FC236}">
                <a16:creationId xmlns:a16="http://schemas.microsoft.com/office/drawing/2014/main" id="{3686E088-3CDE-95DE-C385-A0838A1243A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2EE3662-F281-4F6D-B88B-90BC7BA738B8}"/>
              </a:ext>
            </a:extLst>
          </p:cNvPr>
          <p:cNvSpPr>
            <a:spLocks noGrp="1"/>
          </p:cNvSpPr>
          <p:nvPr>
            <p:ph type="sldNum" sz="quarter" idx="12"/>
          </p:nvPr>
        </p:nvSpPr>
        <p:spPr/>
        <p:txBody>
          <a:bodyPr/>
          <a:lstStyle/>
          <a:p>
            <a:fld id="{C2B52529-C300-4EBE-8FE9-6A4FAF0E2167}" type="slidenum">
              <a:rPr lang="en-CA" smtClean="0"/>
              <a:t>‹#›</a:t>
            </a:fld>
            <a:endParaRPr lang="en-CA"/>
          </a:p>
        </p:txBody>
      </p:sp>
    </p:spTree>
    <p:extLst>
      <p:ext uri="{BB962C8B-B14F-4D97-AF65-F5344CB8AC3E}">
        <p14:creationId xmlns:p14="http://schemas.microsoft.com/office/powerpoint/2010/main" val="81707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C1AEDC-F9CF-9E59-5D19-BAA68DFCA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68422D-BC42-AB02-FD2D-201F447C2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6B3F379-0671-1905-413F-456964A3DA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B28CC4-67DB-471F-96F9-558D0B530A53}" type="datetimeFigureOut">
              <a:rPr lang="en-CA" smtClean="0"/>
              <a:t>2025-06-12</a:t>
            </a:fld>
            <a:endParaRPr lang="en-CA"/>
          </a:p>
        </p:txBody>
      </p:sp>
      <p:sp>
        <p:nvSpPr>
          <p:cNvPr id="5" name="Footer Placeholder 4">
            <a:extLst>
              <a:ext uri="{FF2B5EF4-FFF2-40B4-BE49-F238E27FC236}">
                <a16:creationId xmlns:a16="http://schemas.microsoft.com/office/drawing/2014/main" id="{A6AC2B92-131B-30AD-3795-C045378BE1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7AE55A34-27E4-5940-7DF3-73040DC498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B52529-C300-4EBE-8FE9-6A4FAF0E2167}" type="slidenum">
              <a:rPr lang="en-CA" smtClean="0"/>
              <a:t>‹#›</a:t>
            </a:fld>
            <a:endParaRPr lang="en-CA"/>
          </a:p>
        </p:txBody>
      </p:sp>
    </p:spTree>
    <p:extLst>
      <p:ext uri="{BB962C8B-B14F-4D97-AF65-F5344CB8AC3E}">
        <p14:creationId xmlns:p14="http://schemas.microsoft.com/office/powerpoint/2010/main" val="2878848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EBB640F-C597-483C-E575-8D9E58DA53F6}"/>
              </a:ext>
            </a:extLst>
          </p:cNvPr>
          <p:cNvSpPr>
            <a:spLocks noGrp="1"/>
          </p:cNvSpPr>
          <p:nvPr>
            <p:ph type="ctrTitle"/>
          </p:nvPr>
        </p:nvSpPr>
        <p:spPr>
          <a:xfrm>
            <a:off x="334350" y="867507"/>
            <a:ext cx="4626709" cy="5122985"/>
          </a:xfrm>
        </p:spPr>
        <p:txBody>
          <a:bodyPr anchor="t">
            <a:normAutofit fontScale="90000"/>
          </a:bodyPr>
          <a:lstStyle/>
          <a:p>
            <a:br>
              <a:rPr lang="en-US" sz="5300" b="1" dirty="0">
                <a:solidFill>
                  <a:srgbClr val="FFFFFF"/>
                </a:solidFill>
                <a:effectLst/>
              </a:rPr>
            </a:br>
            <a:r>
              <a:rPr lang="en-US" sz="5300" b="1" dirty="0">
                <a:solidFill>
                  <a:srgbClr val="FFFFFF"/>
                </a:solidFill>
                <a:effectLst/>
              </a:rPr>
              <a:t>Technology Driven Healthcare Solutions</a:t>
            </a:r>
            <a:br>
              <a:rPr lang="en-US" sz="5300" b="1" dirty="0">
                <a:solidFill>
                  <a:srgbClr val="FFFFFF"/>
                </a:solidFill>
                <a:effectLst/>
              </a:rPr>
            </a:br>
            <a:r>
              <a:rPr lang="en-US" sz="5300" b="1" dirty="0">
                <a:solidFill>
                  <a:srgbClr val="FFFFFF"/>
                </a:solidFill>
                <a:effectLst/>
              </a:rPr>
              <a:t>Assignment</a:t>
            </a:r>
            <a:br>
              <a:rPr lang="en-US" sz="5300" b="1" dirty="0">
                <a:solidFill>
                  <a:srgbClr val="FFFFFF"/>
                </a:solidFill>
                <a:effectLst/>
              </a:rPr>
            </a:br>
            <a:endParaRPr lang="en-CA" sz="6800" dirty="0">
              <a:solidFill>
                <a:srgbClr val="FFFFFF"/>
              </a:solidFill>
            </a:endParaRPr>
          </a:p>
        </p:txBody>
      </p:sp>
      <p:sp>
        <p:nvSpPr>
          <p:cNvPr id="3" name="Subtitle 2">
            <a:extLst>
              <a:ext uri="{FF2B5EF4-FFF2-40B4-BE49-F238E27FC236}">
                <a16:creationId xmlns:a16="http://schemas.microsoft.com/office/drawing/2014/main" id="{57C7C44C-3F07-83F7-B561-DCF70D63E0A1}"/>
              </a:ext>
            </a:extLst>
          </p:cNvPr>
          <p:cNvSpPr>
            <a:spLocks noGrp="1"/>
          </p:cNvSpPr>
          <p:nvPr>
            <p:ph type="subTitle" idx="1"/>
          </p:nvPr>
        </p:nvSpPr>
        <p:spPr>
          <a:xfrm>
            <a:off x="5792994" y="1590840"/>
            <a:ext cx="5672176" cy="5095221"/>
          </a:xfrm>
        </p:spPr>
        <p:txBody>
          <a:bodyPr>
            <a:normAutofit lnSpcReduction="10000"/>
          </a:bodyPr>
          <a:lstStyle/>
          <a:p>
            <a:r>
              <a:rPr lang="en-CA" sz="4000" dirty="0">
                <a:solidFill>
                  <a:srgbClr val="FFFFFF"/>
                </a:solidFill>
              </a:rPr>
              <a:t>The Smart Companion</a:t>
            </a:r>
          </a:p>
          <a:p>
            <a:r>
              <a:rPr lang="en-CA" sz="3200" dirty="0">
                <a:solidFill>
                  <a:srgbClr val="FFFFFF"/>
                </a:solidFill>
              </a:rPr>
              <a:t>by</a:t>
            </a:r>
          </a:p>
          <a:p>
            <a:r>
              <a:rPr lang="en-CA" sz="3200" dirty="0">
                <a:solidFill>
                  <a:srgbClr val="FFFFFF"/>
                </a:solidFill>
              </a:rPr>
              <a:t>Fiona Finnegan</a:t>
            </a:r>
          </a:p>
          <a:p>
            <a:r>
              <a:rPr lang="en-CA" sz="3200" dirty="0">
                <a:solidFill>
                  <a:srgbClr val="FFFFFF"/>
                </a:solidFill>
              </a:rPr>
              <a:t>T00748295</a:t>
            </a:r>
          </a:p>
          <a:p>
            <a:endParaRPr lang="en-CA" sz="3200" dirty="0">
              <a:solidFill>
                <a:srgbClr val="FFFFFF"/>
              </a:solidFill>
            </a:endParaRPr>
          </a:p>
          <a:p>
            <a:endParaRPr lang="en-CA" sz="3200" dirty="0">
              <a:solidFill>
                <a:srgbClr val="FFFFFF"/>
              </a:solidFill>
            </a:endParaRPr>
          </a:p>
          <a:p>
            <a:r>
              <a:rPr lang="en-CA" sz="3200" dirty="0">
                <a:solidFill>
                  <a:srgbClr val="FFFFFF"/>
                </a:solidFill>
              </a:rPr>
              <a:t>HLTH 5500</a:t>
            </a:r>
          </a:p>
          <a:p>
            <a:r>
              <a:rPr lang="en-CA" sz="3200" dirty="0">
                <a:solidFill>
                  <a:srgbClr val="FFFFFF"/>
                </a:solidFill>
              </a:rPr>
              <a:t>Summer 2025 </a:t>
            </a:r>
          </a:p>
          <a:p>
            <a:pPr algn="l"/>
            <a:r>
              <a:rPr lang="en-CA" sz="4400" dirty="0">
                <a:solidFill>
                  <a:srgbClr val="FFFFFF"/>
                </a:solidFill>
              </a:rPr>
              <a:t> </a:t>
            </a:r>
          </a:p>
          <a:p>
            <a:pPr algn="l"/>
            <a:endParaRPr lang="en-CA" sz="4400" dirty="0">
              <a:solidFill>
                <a:srgbClr val="FFFFFF"/>
              </a:solidFill>
            </a:endParaRPr>
          </a:p>
        </p:txBody>
      </p:sp>
      <p:cxnSp>
        <p:nvCxnSpPr>
          <p:cNvPr id="10" name="Straight Connector 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806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F66612-EBD5-C002-E4B3-5721EF15B80C}"/>
            </a:ext>
          </a:extLst>
        </p:cNvPr>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6D27686B-B037-FD66-19FC-9163D2FC7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7B91B3-AFD9-9E89-BE24-91FC714E12A9}"/>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2800" dirty="0"/>
              <a:t>Create an image of a Smart Companion with Margaret having a virtual visit with her family on the screen in the daytime.</a:t>
            </a:r>
          </a:p>
        </p:txBody>
      </p:sp>
      <p:sp>
        <p:nvSpPr>
          <p:cNvPr id="5136" name="sketchy line">
            <a:extLst>
              <a:ext uri="{FF2B5EF4-FFF2-40B4-BE49-F238E27FC236}">
                <a16:creationId xmlns:a16="http://schemas.microsoft.com/office/drawing/2014/main" id="{4A8FB048-E4E8-06EA-351D-3FA034585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643A971A-59A4-F690-D723-ED1AC13DA9A0}"/>
              </a:ext>
            </a:extLst>
          </p:cNvPr>
          <p:cNvPicPr>
            <a:picLocks noGrp="1" noChangeAspect="1" noChangeArrowheads="1"/>
          </p:cNvPicPr>
          <p:nvPr>
            <p:ph idx="1"/>
          </p:nvPr>
        </p:nvPicPr>
        <p:blipFill>
          <a:blip r:embed="rId2"/>
          <a:srcRect t="151" b="15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714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3" name="Rectangle 719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5D69F6-F02E-42B7-CF75-BB19055EA757}"/>
              </a:ext>
            </a:extLst>
          </p:cNvPr>
          <p:cNvSpPr>
            <a:spLocks noGrp="1"/>
          </p:cNvSpPr>
          <p:nvPr>
            <p:ph type="title"/>
          </p:nvPr>
        </p:nvSpPr>
        <p:spPr>
          <a:xfrm>
            <a:off x="890338" y="640080"/>
            <a:ext cx="3734014" cy="3566160"/>
          </a:xfrm>
        </p:spPr>
        <p:txBody>
          <a:bodyPr vert="horz" lIns="91440" tIns="45720" rIns="91440" bIns="45720" rtlCol="0" anchor="b">
            <a:normAutofit fontScale="90000"/>
          </a:bodyPr>
          <a:lstStyle/>
          <a:p>
            <a:br>
              <a:rPr lang="en-US" sz="2200" dirty="0"/>
            </a:br>
            <a:br>
              <a:rPr lang="en-US" sz="2200" dirty="0"/>
            </a:br>
            <a:br>
              <a:rPr lang="en-US" sz="2200" dirty="0"/>
            </a:br>
            <a:br>
              <a:rPr lang="en-US" sz="2200" dirty="0"/>
            </a:br>
            <a:r>
              <a:rPr lang="en-US" sz="2200" b="1" dirty="0"/>
              <a:t>Aging in Place</a:t>
            </a:r>
            <a:r>
              <a:rPr lang="en-US" sz="2200" dirty="0"/>
              <a:t>:</a:t>
            </a:r>
            <a:br>
              <a:rPr lang="en-US" sz="2200" dirty="0"/>
            </a:br>
            <a:r>
              <a:rPr lang="en-US" sz="2400" dirty="0"/>
              <a:t>Smart Companion would allow a senior to age in place and live </a:t>
            </a:r>
            <a:r>
              <a:rPr lang="en-US" sz="2400" dirty="0" err="1"/>
              <a:t>independantly</a:t>
            </a:r>
            <a:r>
              <a:rPr lang="en-US" sz="2400" dirty="0"/>
              <a:t> for longer (image created using this prompt)</a:t>
            </a:r>
            <a:br>
              <a:rPr lang="en-US" sz="2400" dirty="0"/>
            </a:br>
            <a:r>
              <a:rPr lang="en-US" sz="2400" dirty="0"/>
              <a:t> </a:t>
            </a:r>
          </a:p>
        </p:txBody>
      </p:sp>
      <p:sp>
        <p:nvSpPr>
          <p:cNvPr id="3" name="Content Placeholder 2">
            <a:extLst>
              <a:ext uri="{FF2B5EF4-FFF2-40B4-BE49-F238E27FC236}">
                <a16:creationId xmlns:a16="http://schemas.microsoft.com/office/drawing/2014/main" id="{5EDBEF5A-66F5-3892-EFE7-D4BC8EC5779E}"/>
              </a:ext>
            </a:extLst>
          </p:cNvPr>
          <p:cNvSpPr>
            <a:spLocks noGrp="1"/>
          </p:cNvSpPr>
          <p:nvPr>
            <p:ph idx="1"/>
          </p:nvPr>
        </p:nvSpPr>
        <p:spPr>
          <a:xfrm>
            <a:off x="890339" y="4636008"/>
            <a:ext cx="3734014" cy="1572768"/>
          </a:xfrm>
        </p:spPr>
        <p:txBody>
          <a:bodyPr vert="horz" lIns="91440" tIns="45720" rIns="91440" bIns="45720" rtlCol="0">
            <a:normAutofit/>
          </a:bodyPr>
          <a:lstStyle/>
          <a:p>
            <a:pPr marL="0" indent="0">
              <a:buNone/>
            </a:pPr>
            <a:r>
              <a:rPr lang="en-US" sz="2400" dirty="0"/>
              <a:t> </a:t>
            </a:r>
          </a:p>
        </p:txBody>
      </p:sp>
      <p:sp>
        <p:nvSpPr>
          <p:cNvPr id="719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15354022-93C4-EE5B-F1B8-AAA460359206}"/>
              </a:ext>
            </a:extLst>
          </p:cNvPr>
          <p:cNvPicPr>
            <a:picLocks noChangeAspect="1" noChangeArrowheads="1"/>
          </p:cNvPicPr>
          <p:nvPr/>
        </p:nvPicPr>
        <p:blipFill>
          <a:blip r:embed="rId2"/>
          <a:srcRect b="303"/>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4" name="Graphic 3" descr="Thumbs up sign with solid fill">
            <a:extLst>
              <a:ext uri="{FF2B5EF4-FFF2-40B4-BE49-F238E27FC236}">
                <a16:creationId xmlns:a16="http://schemas.microsoft.com/office/drawing/2014/main" id="{AE1BB397-6482-E3AF-ADBF-562BE4F76A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1387" y="437053"/>
            <a:ext cx="914400" cy="914400"/>
          </a:xfrm>
          <a:prstGeom prst="rect">
            <a:avLst/>
          </a:prstGeom>
        </p:spPr>
      </p:pic>
    </p:spTree>
    <p:extLst>
      <p:ext uri="{BB962C8B-B14F-4D97-AF65-F5344CB8AC3E}">
        <p14:creationId xmlns:p14="http://schemas.microsoft.com/office/powerpoint/2010/main" val="400025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5" name="Rectangle 616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4CBC2-DA85-683C-24A4-3CF93028E565}"/>
              </a:ext>
            </a:extLst>
          </p:cNvPr>
          <p:cNvSpPr>
            <a:spLocks noGrp="1"/>
          </p:cNvSpPr>
          <p:nvPr>
            <p:ph type="title"/>
          </p:nvPr>
        </p:nvSpPr>
        <p:spPr>
          <a:xfrm>
            <a:off x="890338" y="640080"/>
            <a:ext cx="3734014" cy="1980457"/>
          </a:xfrm>
        </p:spPr>
        <p:txBody>
          <a:bodyPr vert="horz" lIns="91440" tIns="45720" rIns="91440" bIns="45720" rtlCol="0" anchor="b">
            <a:normAutofit/>
          </a:bodyPr>
          <a:lstStyle/>
          <a:p>
            <a:r>
              <a:rPr lang="en-US" sz="5400" dirty="0"/>
              <a:t>$$$$</a:t>
            </a:r>
          </a:p>
        </p:txBody>
      </p:sp>
      <p:sp>
        <p:nvSpPr>
          <p:cNvPr id="5" name="TextBox 4">
            <a:extLst>
              <a:ext uri="{FF2B5EF4-FFF2-40B4-BE49-F238E27FC236}">
                <a16:creationId xmlns:a16="http://schemas.microsoft.com/office/drawing/2014/main" id="{A6EB0349-3233-8D80-8C06-575C95716D3F}"/>
              </a:ext>
            </a:extLst>
          </p:cNvPr>
          <p:cNvSpPr txBox="1"/>
          <p:nvPr/>
        </p:nvSpPr>
        <p:spPr>
          <a:xfrm>
            <a:off x="1234013" y="4856393"/>
            <a:ext cx="3734014" cy="1572768"/>
          </a:xfrm>
          <a:prstGeom prst="rect">
            <a:avLst/>
          </a:prstGeom>
        </p:spPr>
        <p:txBody>
          <a:bodyPr vert="horz" lIns="91440" tIns="45720" rIns="91440" bIns="45720" rtlCol="0">
            <a:normAutofit fontScale="92500" lnSpcReduction="10000"/>
          </a:bodyPr>
          <a:lstStyle/>
          <a:p>
            <a:pPr>
              <a:lnSpc>
                <a:spcPct val="90000"/>
              </a:lnSpc>
              <a:spcBef>
                <a:spcPts val="1000"/>
              </a:spcBef>
            </a:pPr>
            <a:r>
              <a:rPr lang="en-US" sz="2400" dirty="0"/>
              <a:t>Create an image of a senior worrying about the expensive of a Smart Companion which may make them inaccessible for many seniors</a:t>
            </a:r>
          </a:p>
        </p:txBody>
      </p:sp>
      <p:sp>
        <p:nvSpPr>
          <p:cNvPr id="616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0902E6FE-8548-DA63-2514-3FA53122B677}"/>
              </a:ext>
            </a:extLst>
          </p:cNvPr>
          <p:cNvPicPr>
            <a:picLocks noGrp="1" noChangeAspect="1" noChangeArrowheads="1"/>
          </p:cNvPicPr>
          <p:nvPr>
            <p:ph idx="1"/>
          </p:nvPr>
        </p:nvPicPr>
        <p:blipFill>
          <a:blip r:embed="rId2"/>
          <a:srcRect t="151" b="15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3" name="Graphic 2" descr="Thumbs Down with solid fill">
            <a:extLst>
              <a:ext uri="{FF2B5EF4-FFF2-40B4-BE49-F238E27FC236}">
                <a16:creationId xmlns:a16="http://schemas.microsoft.com/office/drawing/2014/main" id="{E291AE6F-2179-98AF-1867-45A3584391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3543" y="609471"/>
            <a:ext cx="914400" cy="914400"/>
          </a:xfrm>
          <a:prstGeom prst="rect">
            <a:avLst/>
          </a:prstGeom>
        </p:spPr>
      </p:pic>
    </p:spTree>
    <p:extLst>
      <p:ext uri="{BB962C8B-B14F-4D97-AF65-F5344CB8AC3E}">
        <p14:creationId xmlns:p14="http://schemas.microsoft.com/office/powerpoint/2010/main" val="25302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FC1C-B750-FDB6-5010-6ECD835F0647}"/>
              </a:ext>
            </a:extLst>
          </p:cNvPr>
          <p:cNvSpPr>
            <a:spLocks noGrp="1"/>
          </p:cNvSpPr>
          <p:nvPr>
            <p:ph type="title"/>
          </p:nvPr>
        </p:nvSpPr>
        <p:spPr>
          <a:xfrm>
            <a:off x="838200" y="365125"/>
            <a:ext cx="10515600" cy="727695"/>
          </a:xfrm>
        </p:spPr>
        <p:txBody>
          <a:bodyPr/>
          <a:lstStyle/>
          <a:p>
            <a:r>
              <a:rPr lang="en-CA" dirty="0"/>
              <a:t>David’s Story:</a:t>
            </a:r>
          </a:p>
        </p:txBody>
      </p:sp>
      <p:sp>
        <p:nvSpPr>
          <p:cNvPr id="3" name="Content Placeholder 2">
            <a:extLst>
              <a:ext uri="{FF2B5EF4-FFF2-40B4-BE49-F238E27FC236}">
                <a16:creationId xmlns:a16="http://schemas.microsoft.com/office/drawing/2014/main" id="{0A18587D-FEC1-21BC-B463-DE4DCA6A894A}"/>
              </a:ext>
            </a:extLst>
          </p:cNvPr>
          <p:cNvSpPr>
            <a:spLocks noGrp="1"/>
          </p:cNvSpPr>
          <p:nvPr>
            <p:ph idx="1"/>
          </p:nvPr>
        </p:nvSpPr>
        <p:spPr>
          <a:xfrm>
            <a:off x="423746" y="1193180"/>
            <a:ext cx="11574966" cy="5299695"/>
          </a:xfrm>
        </p:spPr>
        <p:txBody>
          <a:bodyPr>
            <a:normAutofit fontScale="70000" lnSpcReduction="20000"/>
          </a:bodyPr>
          <a:lstStyle/>
          <a:p>
            <a:pPr marL="0" indent="0">
              <a:buNone/>
            </a:pPr>
            <a:r>
              <a:rPr lang="en-US" dirty="0"/>
              <a:t>David worked as a 40-year-old project manager in Vancouver until a workplace accident two years ago left him paraplegic. Before his injury, he was fiercely independent, managing construction crews, hiking BC mountains, and living alone in his Burnaby condominium.</a:t>
            </a:r>
          </a:p>
          <a:p>
            <a:pPr marL="0" indent="0">
              <a:buNone/>
            </a:pPr>
            <a:r>
              <a:rPr lang="en-US" dirty="0"/>
              <a:t>The transition to life with spinal cord injury has been challenging. David manages chronic pain with multiple medications and requires monitoring for pressure sores and autonomic dysreflexia, a dangerous blood pressure spike that can occur without warning. His biggest frustration is not physical limitations, but constant worry about medical emergencies when alone.</a:t>
            </a:r>
          </a:p>
          <a:p>
            <a:pPr marL="0" indent="0">
              <a:buNone/>
            </a:pPr>
            <a:r>
              <a:rPr lang="en-US" dirty="0"/>
              <a:t>Last month, David developed an infected pressure sore that led to two weeks in hospital, something that could have been prevented with better monitoring.</a:t>
            </a:r>
          </a:p>
          <a:p>
            <a:pPr marL="0" indent="0">
              <a:buNone/>
            </a:pPr>
            <a:r>
              <a:rPr lang="en-US" b="1" dirty="0"/>
              <a:t>Life with AIDAN</a:t>
            </a:r>
            <a:endParaRPr lang="en-US" dirty="0"/>
          </a:p>
          <a:p>
            <a:pPr marL="0" indent="0">
              <a:buNone/>
            </a:pPr>
            <a:r>
              <a:rPr lang="en-US" dirty="0"/>
              <a:t>When David got AIDAN through a pilot program, everything changed. The robot monitors his skin using thermal imaging, tracks his cardiovascular health, and provides integrated smart home controls.</a:t>
            </a:r>
          </a:p>
          <a:p>
            <a:pPr marL="0" indent="0">
              <a:buNone/>
            </a:pPr>
            <a:r>
              <a:rPr lang="en-US" dirty="0"/>
              <a:t>One morning, AIDAN detected autonomic dysreflexia during a work call, quickly identified the cause (kinked catheter), guided David through positioning changes, and contacted his healthcare team with real-time data.</a:t>
            </a:r>
          </a:p>
          <a:p>
            <a:pPr marL="0" indent="0">
              <a:buNone/>
            </a:pPr>
            <a:r>
              <a:rPr lang="en-US" dirty="0"/>
              <a:t>Six months with AIDAN transformed David's confidence. He returned to full-time work, started dating again, and resumed adaptive sports. AIDAN's predictive analytics prevented three potential hospitalizations by catching problems early.</a:t>
            </a:r>
          </a:p>
          <a:p>
            <a:pPr marL="0" indent="0">
              <a:buNone/>
            </a:pPr>
            <a:r>
              <a:rPr lang="en-US" dirty="0"/>
              <a:t>The robot has become David's silent partner in maintaining his professional image and personal independence, proving that medical technology can restore not just health, but dignity and autonomy.</a:t>
            </a:r>
          </a:p>
          <a:p>
            <a:endParaRPr lang="en-CA" dirty="0"/>
          </a:p>
        </p:txBody>
      </p:sp>
    </p:spTree>
    <p:extLst>
      <p:ext uri="{BB962C8B-B14F-4D97-AF65-F5344CB8AC3E}">
        <p14:creationId xmlns:p14="http://schemas.microsoft.com/office/powerpoint/2010/main" val="346694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DABFDD6-AB6D-9DB1-0F97-47A470A3B0D8}"/>
              </a:ext>
            </a:extLst>
          </p:cNvPr>
          <p:cNvPicPr>
            <a:picLocks noGrp="1" noChangeAspect="1"/>
          </p:cNvPicPr>
          <p:nvPr>
            <p:ph type="pic" idx="1"/>
          </p:nvPr>
        </p:nvPicPr>
        <p:blipFill>
          <a:blip r:embed="rId2"/>
          <a:srcRect t="14539" b="14539"/>
          <a:stretch/>
        </p:blipFill>
        <p:spPr>
          <a:xfrm>
            <a:off x="-3047" y="156117"/>
            <a:ext cx="7362852" cy="6278137"/>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4FA3E3AC-749A-79A0-3CD4-AC52E1072414}"/>
              </a:ext>
            </a:extLst>
          </p:cNvPr>
          <p:cNvSpPr>
            <a:spLocks noGrp="1"/>
          </p:cNvSpPr>
          <p:nvPr>
            <p:ph type="body" sz="half" idx="2"/>
          </p:nvPr>
        </p:nvSpPr>
        <p:spPr>
          <a:xfrm>
            <a:off x="7531610" y="1416205"/>
            <a:ext cx="3822189" cy="4760758"/>
          </a:xfrm>
        </p:spPr>
        <p:txBody>
          <a:bodyPr vert="horz" lIns="91440" tIns="45720" rIns="91440" bIns="45720" rtlCol="0">
            <a:normAutofit/>
          </a:bodyPr>
          <a:lstStyle/>
          <a:p>
            <a:r>
              <a:rPr lang="en-CA" sz="2400" dirty="0"/>
              <a:t>Create an image of AIDAN helping a man in a wheelchair prepare for adaptive sports activities. Show AIDAN checking his equipment, monitoring his health on its display.</a:t>
            </a:r>
            <a:endParaRPr lang="en-US" sz="2000" dirty="0"/>
          </a:p>
        </p:txBody>
      </p:sp>
    </p:spTree>
    <p:extLst>
      <p:ext uri="{BB962C8B-B14F-4D97-AF65-F5344CB8AC3E}">
        <p14:creationId xmlns:p14="http://schemas.microsoft.com/office/powerpoint/2010/main" val="262913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1537CB9-82E9-FC68-DE08-4CD250F6314A}"/>
              </a:ext>
            </a:extLst>
          </p:cNvPr>
          <p:cNvPicPr>
            <a:picLocks noGrp="1" noChangeAspect="1"/>
          </p:cNvPicPr>
          <p:nvPr>
            <p:ph idx="1"/>
          </p:nvPr>
        </p:nvPicPr>
        <p:blipFill>
          <a:blip r:embed="rId2"/>
          <a:srcRect l="5884" r="-1" b="-1"/>
          <a:stretch>
            <a:fillRect/>
          </a:stretch>
        </p:blipFill>
        <p:spPr>
          <a:xfrm>
            <a:off x="1" y="10"/>
            <a:ext cx="9669642" cy="6857990"/>
          </a:xfrm>
          <a:prstGeom prst="rect">
            <a:avLst/>
          </a:prstGeom>
        </p:spPr>
      </p:pic>
      <p:sp>
        <p:nvSpPr>
          <p:cNvPr id="36" name="Rectangle 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B2DE15FE-9127-2F05-CEB1-EF7064068C28}"/>
              </a:ext>
            </a:extLst>
          </p:cNvPr>
          <p:cNvSpPr>
            <a:spLocks noGrp="1"/>
          </p:cNvSpPr>
          <p:nvPr>
            <p:ph type="body" sz="half" idx="2"/>
          </p:nvPr>
        </p:nvSpPr>
        <p:spPr>
          <a:xfrm>
            <a:off x="7531610" y="2386361"/>
            <a:ext cx="3822189" cy="3790602"/>
          </a:xfrm>
        </p:spPr>
        <p:txBody>
          <a:bodyPr vert="horz" lIns="91440" tIns="45720" rIns="91440" bIns="45720" rtlCol="0">
            <a:normAutofit/>
          </a:bodyPr>
          <a:lstStyle/>
          <a:p>
            <a:r>
              <a:rPr lang="en-US" sz="2400" b="1" dirty="0"/>
              <a:t>Pressure Area Checks:</a:t>
            </a:r>
          </a:p>
          <a:p>
            <a:r>
              <a:rPr lang="en-US" sz="2400" dirty="0"/>
              <a:t>Create an image of AIDAN using thermal imaging to monitor pressure points and skin integrity on a 40-year-old man in a wheelchair in his Vancouver condominium.</a:t>
            </a:r>
          </a:p>
        </p:txBody>
      </p:sp>
      <p:pic>
        <p:nvPicPr>
          <p:cNvPr id="5" name="Graphic 4" descr="Thumbs up sign with solid fill">
            <a:extLst>
              <a:ext uri="{FF2B5EF4-FFF2-40B4-BE49-F238E27FC236}">
                <a16:creationId xmlns:a16="http://schemas.microsoft.com/office/drawing/2014/main" id="{5D548ABD-68F2-1025-6E8B-A2E7C0CE7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5504" y="897673"/>
            <a:ext cx="914400" cy="914400"/>
          </a:xfrm>
          <a:prstGeom prst="rect">
            <a:avLst/>
          </a:prstGeom>
        </p:spPr>
      </p:pic>
    </p:spTree>
    <p:extLst>
      <p:ext uri="{BB962C8B-B14F-4D97-AF65-F5344CB8AC3E}">
        <p14:creationId xmlns:p14="http://schemas.microsoft.com/office/powerpoint/2010/main" val="3178204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AE1B837-E245-067A-EDAD-27E9B70FE51B}"/>
              </a:ext>
            </a:extLst>
          </p:cNvPr>
          <p:cNvPicPr>
            <a:picLocks noGrp="1" noChangeAspect="1"/>
          </p:cNvPicPr>
          <p:nvPr>
            <p:ph idx="1"/>
          </p:nvPr>
        </p:nvPicPr>
        <p:blipFill>
          <a:blip r:embed="rId2"/>
          <a:srcRect l="3001" r="3001"/>
          <a:stretch/>
        </p:blipFill>
        <p:spPr>
          <a:xfrm>
            <a:off x="1" y="10"/>
            <a:ext cx="8374565"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B31D19B-2B12-9C77-D655-B3E1DF23A413}"/>
              </a:ext>
            </a:extLst>
          </p:cNvPr>
          <p:cNvSpPr>
            <a:spLocks noGrp="1"/>
          </p:cNvSpPr>
          <p:nvPr>
            <p:ph type="body" sz="half" idx="2"/>
          </p:nvPr>
        </p:nvSpPr>
        <p:spPr>
          <a:xfrm>
            <a:off x="7531610" y="1282390"/>
            <a:ext cx="3822189" cy="5296830"/>
          </a:xfrm>
        </p:spPr>
        <p:txBody>
          <a:bodyPr vert="horz" lIns="91440" tIns="45720" rIns="91440" bIns="45720" rtlCol="0">
            <a:noAutofit/>
          </a:bodyPr>
          <a:lstStyle/>
          <a:p>
            <a:r>
              <a:rPr lang="en-CA" sz="2400" b="1" dirty="0"/>
              <a:t>Medical Support:</a:t>
            </a:r>
          </a:p>
          <a:p>
            <a:r>
              <a:rPr lang="en-CA" sz="2400" dirty="0"/>
              <a:t>Create an image of AIDAN quickly responding to an autonomic dysreflexia episode for David in his wheelchair during a video work meeting. Show AIDAN checking his catheter positioning while also displaying his vital signs on its screen, with the man's laptop showing concerned colleagues on a video call in the background.</a:t>
            </a:r>
          </a:p>
        </p:txBody>
      </p:sp>
      <p:pic>
        <p:nvPicPr>
          <p:cNvPr id="3" name="Graphic 2" descr="Thumbs up sign with solid fill">
            <a:extLst>
              <a:ext uri="{FF2B5EF4-FFF2-40B4-BE49-F238E27FC236}">
                <a16:creationId xmlns:a16="http://schemas.microsoft.com/office/drawing/2014/main" id="{20650A93-0D66-041F-73C0-2A3DB5FAF1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4782" y="278780"/>
            <a:ext cx="914400" cy="914400"/>
          </a:xfrm>
          <a:prstGeom prst="rect">
            <a:avLst/>
          </a:prstGeom>
        </p:spPr>
      </p:pic>
    </p:spTree>
    <p:extLst>
      <p:ext uri="{BB962C8B-B14F-4D97-AF65-F5344CB8AC3E}">
        <p14:creationId xmlns:p14="http://schemas.microsoft.com/office/powerpoint/2010/main" val="746237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7390DB7E-3A27-B0B2-8761-AAC55FA98C30}"/>
              </a:ext>
            </a:extLst>
          </p:cNvPr>
          <p:cNvPicPr>
            <a:picLocks noGrp="1" noChangeAspect="1"/>
          </p:cNvPicPr>
          <p:nvPr>
            <p:ph type="pic" idx="1"/>
          </p:nvPr>
        </p:nvPicPr>
        <p:blipFill>
          <a:blip r:embed="rId2"/>
          <a:srcRect l="3001" r="300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1C165546-164E-06DA-CBDE-5405ECDCA866}"/>
              </a:ext>
            </a:extLst>
          </p:cNvPr>
          <p:cNvSpPr>
            <a:spLocks noGrp="1"/>
          </p:cNvSpPr>
          <p:nvPr>
            <p:ph type="body" sz="half" idx="2"/>
          </p:nvPr>
        </p:nvSpPr>
        <p:spPr>
          <a:xfrm>
            <a:off x="7716644" y="1739590"/>
            <a:ext cx="3637155" cy="4437373"/>
          </a:xfrm>
        </p:spPr>
        <p:txBody>
          <a:bodyPr vert="horz" lIns="91440" tIns="45720" rIns="91440" bIns="45720" rtlCol="0">
            <a:noAutofit/>
          </a:bodyPr>
          <a:lstStyle/>
          <a:p>
            <a:r>
              <a:rPr lang="en-CA" sz="2400" b="1" dirty="0"/>
              <a:t>Analysis Paralysis:</a:t>
            </a:r>
          </a:p>
          <a:p>
            <a:r>
              <a:rPr lang="en-CA" sz="2400" dirty="0"/>
              <a:t>Create an image depicting of David feeling stressed, confused and frustrated by all the technology AIDAN offers AND a demonstrating a system failure.</a:t>
            </a:r>
          </a:p>
          <a:p>
            <a:endParaRPr lang="en-US" sz="2400" dirty="0"/>
          </a:p>
        </p:txBody>
      </p:sp>
      <p:pic>
        <p:nvPicPr>
          <p:cNvPr id="5" name="Graphic 4" descr="Thumbs Down with solid fill">
            <a:extLst>
              <a:ext uri="{FF2B5EF4-FFF2-40B4-BE49-F238E27FC236}">
                <a16:creationId xmlns:a16="http://schemas.microsoft.com/office/drawing/2014/main" id="{C0E31477-D625-2484-FCF2-816605D48E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0821" y="601353"/>
            <a:ext cx="914400" cy="914400"/>
          </a:xfrm>
          <a:prstGeom prst="rect">
            <a:avLst/>
          </a:prstGeom>
        </p:spPr>
      </p:pic>
    </p:spTree>
    <p:extLst>
      <p:ext uri="{BB962C8B-B14F-4D97-AF65-F5344CB8AC3E}">
        <p14:creationId xmlns:p14="http://schemas.microsoft.com/office/powerpoint/2010/main" val="3824760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2C409FBC-1BA0-1C3B-91CB-23248CD55279}"/>
              </a:ext>
            </a:extLst>
          </p:cNvPr>
          <p:cNvPicPr>
            <a:picLocks noGrp="1" noChangeAspect="1"/>
          </p:cNvPicPr>
          <p:nvPr>
            <p:ph type="pic" idx="1"/>
          </p:nvPr>
        </p:nvPicPr>
        <p:blipFill>
          <a:blip r:embed="rId2"/>
          <a:srcRect t="14539" b="14539"/>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41EEF0AB-7E44-14C7-7087-AFCAADB4A26B}"/>
              </a:ext>
            </a:extLst>
          </p:cNvPr>
          <p:cNvSpPr>
            <a:spLocks noGrp="1"/>
          </p:cNvSpPr>
          <p:nvPr>
            <p:ph type="body" sz="half" idx="2"/>
          </p:nvPr>
        </p:nvSpPr>
        <p:spPr>
          <a:xfrm>
            <a:off x="7624126" y="1717287"/>
            <a:ext cx="3822189" cy="3468030"/>
          </a:xfrm>
        </p:spPr>
        <p:txBody>
          <a:bodyPr vert="horz" lIns="91440" tIns="45720" rIns="91440" bIns="45720" rtlCol="0">
            <a:normAutofit/>
          </a:bodyPr>
          <a:lstStyle/>
          <a:p>
            <a:r>
              <a:rPr lang="en-US" sz="2000" b="1" dirty="0"/>
              <a:t>Technology-Induced Anxiety:</a:t>
            </a:r>
            <a:endParaRPr lang="en-US" sz="2000" dirty="0"/>
          </a:p>
          <a:p>
            <a:r>
              <a:rPr lang="en-US" sz="2000" dirty="0"/>
              <a:t>Create an image of David viewing AIDAN with a worried face due to constant access to detailed health metrics which makes David hyper-aware of every small bodily change and any normal  variations can trigger worry because David can see them quantified.</a:t>
            </a:r>
          </a:p>
          <a:p>
            <a:endParaRPr lang="en-US" sz="2000" dirty="0"/>
          </a:p>
        </p:txBody>
      </p:sp>
      <p:pic>
        <p:nvPicPr>
          <p:cNvPr id="5" name="Graphic 4" descr="Thumbs Down with solid fill">
            <a:extLst>
              <a:ext uri="{FF2B5EF4-FFF2-40B4-BE49-F238E27FC236}">
                <a16:creationId xmlns:a16="http://schemas.microsoft.com/office/drawing/2014/main" id="{E3DB4B9D-EA3D-AD8D-176E-8162A0B405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8812" y="534446"/>
            <a:ext cx="914400" cy="914400"/>
          </a:xfrm>
          <a:prstGeom prst="rect">
            <a:avLst/>
          </a:prstGeom>
        </p:spPr>
      </p:pic>
    </p:spTree>
    <p:extLst>
      <p:ext uri="{BB962C8B-B14F-4D97-AF65-F5344CB8AC3E}">
        <p14:creationId xmlns:p14="http://schemas.microsoft.com/office/powerpoint/2010/main" val="2909412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Thank You Teodor the Cat">
            <a:extLst>
              <a:ext uri="{FF2B5EF4-FFF2-40B4-BE49-F238E27FC236}">
                <a16:creationId xmlns:a16="http://schemas.microsoft.com/office/drawing/2014/main" id="{24F83DA5-EB38-9D51-4F2D-2ED023C8C0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4140" y="965201"/>
            <a:ext cx="4911568" cy="4911568"/>
          </a:xfrm>
          <a:prstGeom prst="rect">
            <a:avLst/>
          </a:prstGeom>
        </p:spPr>
      </p:pic>
    </p:spTree>
    <p:extLst>
      <p:ext uri="{BB962C8B-B14F-4D97-AF65-F5344CB8AC3E}">
        <p14:creationId xmlns:p14="http://schemas.microsoft.com/office/powerpoint/2010/main" val="613315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08BC-9E90-5E56-4A3E-8D55D6FC1F71}"/>
              </a:ext>
            </a:extLst>
          </p:cNvPr>
          <p:cNvSpPr>
            <a:spLocks noGrp="1"/>
          </p:cNvSpPr>
          <p:nvPr>
            <p:ph type="title"/>
          </p:nvPr>
        </p:nvSpPr>
        <p:spPr>
          <a:xfrm>
            <a:off x="838200" y="365126"/>
            <a:ext cx="10515600" cy="460064"/>
          </a:xfrm>
        </p:spPr>
        <p:txBody>
          <a:bodyPr>
            <a:normAutofit fontScale="90000"/>
          </a:bodyPr>
          <a:lstStyle/>
          <a:p>
            <a:r>
              <a:rPr lang="en-CA" dirty="0"/>
              <a:t>Margaret’s Story:</a:t>
            </a:r>
          </a:p>
        </p:txBody>
      </p:sp>
      <p:sp>
        <p:nvSpPr>
          <p:cNvPr id="3" name="Content Placeholder 2">
            <a:extLst>
              <a:ext uri="{FF2B5EF4-FFF2-40B4-BE49-F238E27FC236}">
                <a16:creationId xmlns:a16="http://schemas.microsoft.com/office/drawing/2014/main" id="{8918AF00-5D56-B58F-21EE-57773C72558C}"/>
              </a:ext>
            </a:extLst>
          </p:cNvPr>
          <p:cNvSpPr>
            <a:spLocks noGrp="1"/>
          </p:cNvSpPr>
          <p:nvPr>
            <p:ph idx="1"/>
          </p:nvPr>
        </p:nvSpPr>
        <p:spPr>
          <a:xfrm>
            <a:off x="446049" y="825190"/>
            <a:ext cx="11452301" cy="5667683"/>
          </a:xfrm>
        </p:spPr>
        <p:txBody>
          <a:bodyPr>
            <a:normAutofit fontScale="40000" lnSpcReduction="20000"/>
          </a:bodyPr>
          <a:lstStyle/>
          <a:p>
            <a:pPr marL="0" indent="0">
              <a:buNone/>
            </a:pPr>
            <a:r>
              <a:rPr lang="en-US" sz="5000" dirty="0"/>
              <a:t>Margaret was an 82-year-old widow living alone in Richmond, BC. She had moved from Amsterdam forty years ago, raised her family, and worked at the local European Bakery. After her husband died two years ago, Margaret struggled to manage diabetes, high blood pressure, and mild memory issues while taking eight different medications daily.</a:t>
            </a:r>
          </a:p>
          <a:p>
            <a:pPr marL="0" indent="0">
              <a:buNone/>
            </a:pPr>
            <a:r>
              <a:rPr lang="en-US" sz="5000" dirty="0"/>
              <a:t>Margaret's biggest challenge was medication anxiety, forgetting blood sugar checks, confusion about pill timing, and language barriers during doctor visits. Last winter, her blood sugar dropped dangerously low while alone. Her son took 45 minutes to reach her through Vancouver traffic, leaving the family shaken about what could have happened.</a:t>
            </a:r>
          </a:p>
          <a:p>
            <a:pPr marL="0" indent="0">
              <a:buNone/>
            </a:pPr>
            <a:r>
              <a:rPr lang="en-US" sz="5000" b="1" dirty="0"/>
              <a:t>Life with AIDAN</a:t>
            </a:r>
            <a:endParaRPr lang="en-US" sz="5000" dirty="0"/>
          </a:p>
          <a:p>
            <a:pPr marL="0" indent="0">
              <a:buNone/>
            </a:pPr>
            <a:r>
              <a:rPr lang="en-US" sz="5000" dirty="0"/>
              <a:t>When Margaret received AIDAN through a Vancouver Coastal Health pilot program, the robot immediately communicated with her in Dutch and English, playing soft Dutch music during medication time and respecting her cultural preferences.</a:t>
            </a:r>
          </a:p>
          <a:p>
            <a:pPr marL="0" indent="0">
              <a:buNone/>
            </a:pPr>
            <a:r>
              <a:rPr lang="en-US" sz="5000" dirty="0"/>
              <a:t>AIDAN transformed Margaret's diabetes management by monitoring her blood sugar continuously and adjusting insulin automatically. When the robot detected potential problems with her arthritis medication, it scheduled a doctor appointment two days before symptoms appeared.</a:t>
            </a:r>
          </a:p>
          <a:p>
            <a:pPr marL="0" indent="0">
              <a:buNone/>
            </a:pPr>
            <a:r>
              <a:rPr lang="en-US" sz="5000" dirty="0"/>
              <a:t>Six months with AIDAN eliminated Margaret's medication errors and dramatically improved her blood sugar control. One night, when AIDAN detected irregular heart rhythms, it determined the cause was sleep apnea rather than a heart attack and scheduled appropriate follow-up instead of calling an ambulance.</a:t>
            </a:r>
          </a:p>
          <a:p>
            <a:pPr marL="0" indent="0">
              <a:buNone/>
            </a:pPr>
            <a:r>
              <a:rPr lang="en-US" sz="5000" dirty="0"/>
              <a:t>The robot restored peace of mind for Margaret's entire family. Her daughter now calls to chat about grandchildren instead of checking on health, and her son's visits became enjoyable rather than anxious medical check-ins.</a:t>
            </a:r>
          </a:p>
          <a:p>
            <a:pPr marL="0" indent="0">
              <a:buNone/>
            </a:pPr>
            <a:endParaRPr lang="en-CA" dirty="0"/>
          </a:p>
        </p:txBody>
      </p:sp>
    </p:spTree>
    <p:extLst>
      <p:ext uri="{BB962C8B-B14F-4D97-AF65-F5344CB8AC3E}">
        <p14:creationId xmlns:p14="http://schemas.microsoft.com/office/powerpoint/2010/main" val="309351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AFA479-A9B0-2C52-F94C-0039A047ABD8}"/>
              </a:ext>
            </a:extLst>
          </p:cNvPr>
          <p:cNvSpPr>
            <a:spLocks noGrp="1"/>
          </p:cNvSpPr>
          <p:nvPr>
            <p:ph idx="1"/>
          </p:nvPr>
        </p:nvSpPr>
        <p:spPr>
          <a:xfrm>
            <a:off x="640080" y="2872899"/>
            <a:ext cx="4243589" cy="3320668"/>
          </a:xfrm>
        </p:spPr>
        <p:txBody>
          <a:bodyPr>
            <a:normAutofit/>
          </a:bodyPr>
          <a:lstStyle/>
          <a:p>
            <a:pPr marL="0" indent="0">
              <a:buNone/>
            </a:pPr>
            <a:r>
              <a:rPr lang="en-CA" sz="3600" dirty="0">
                <a:latin typeface="Arial" panose="020B0604020202020204" pitchFamily="34" charset="0"/>
                <a:cs typeface="Arial" panose="020B0604020202020204" pitchFamily="34" charset="0"/>
              </a:rPr>
              <a:t>Create a welcoming image of a Smart Companion in a senior’s home with image of the senior.</a:t>
            </a:r>
          </a:p>
        </p:txBody>
      </p:sp>
      <p:pic>
        <p:nvPicPr>
          <p:cNvPr id="5" name="Picture 4">
            <a:extLst>
              <a:ext uri="{FF2B5EF4-FFF2-40B4-BE49-F238E27FC236}">
                <a16:creationId xmlns:a16="http://schemas.microsoft.com/office/drawing/2014/main" id="{1CB046FB-A9BA-3A2A-69EB-27A3BCA99F37}"/>
              </a:ext>
            </a:extLst>
          </p:cNvPr>
          <p:cNvPicPr>
            <a:picLocks noChangeAspect="1"/>
          </p:cNvPicPr>
          <p:nvPr/>
        </p:nvPicPr>
        <p:blipFill>
          <a:blip r:embed="rId2"/>
          <a:srcRect b="30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32426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460F0A-35B0-9DE3-79B4-152B66F0AEC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2800" dirty="0"/>
              <a:t>Create an image a Smart Companion providing medication assistance to a senior in her home (pls. put med on the robot’s screen)</a:t>
            </a:r>
          </a:p>
        </p:txBody>
      </p:sp>
      <p:sp>
        <p:nvSpPr>
          <p:cNvPr id="206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6D6183AC-CAC7-B670-D783-5D6BADF24252}"/>
              </a:ext>
            </a:extLst>
          </p:cNvPr>
          <p:cNvPicPr>
            <a:picLocks noGrp="1" noChangeAspect="1" noChangeArrowheads="1"/>
          </p:cNvPicPr>
          <p:nvPr>
            <p:ph idx="1"/>
          </p:nvPr>
        </p:nvPicPr>
        <p:blipFill>
          <a:blip r:embed="rId2"/>
          <a:srcRect t="151" b="15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405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69C960-C673-CA6D-6E38-06672D74F2E5}"/>
              </a:ext>
            </a:extLst>
          </p:cNvPr>
          <p:cNvSpPr>
            <a:spLocks noGrp="1"/>
          </p:cNvSpPr>
          <p:nvPr>
            <p:ph type="title"/>
          </p:nvPr>
        </p:nvSpPr>
        <p:spPr>
          <a:xfrm>
            <a:off x="821671" y="665653"/>
            <a:ext cx="3734014" cy="3566160"/>
          </a:xfrm>
        </p:spPr>
        <p:txBody>
          <a:bodyPr vert="horz" lIns="91440" tIns="45720" rIns="91440" bIns="45720" rtlCol="0" anchor="b">
            <a:normAutofit/>
          </a:bodyPr>
          <a:lstStyle/>
          <a:p>
            <a:r>
              <a:rPr lang="en-CA" sz="3600" dirty="0">
                <a:latin typeface="Arial" panose="020B0604020202020204" pitchFamily="34" charset="0"/>
                <a:ea typeface="Aptos" panose="020B0004020202020204" pitchFamily="34" charset="0"/>
                <a:cs typeface="Arial" panose="020B0604020202020204" pitchFamily="34" charset="0"/>
              </a:rPr>
              <a:t>C</a:t>
            </a:r>
            <a:r>
              <a:rPr lang="en-CA" sz="3600" dirty="0">
                <a:effectLst/>
                <a:latin typeface="Arial" panose="020B0604020202020204" pitchFamily="34" charset="0"/>
                <a:ea typeface="Aptos" panose="020B0004020202020204" pitchFamily="34" charset="0"/>
                <a:cs typeface="Arial" panose="020B0604020202020204" pitchFamily="34" charset="0"/>
              </a:rPr>
              <a:t>reate an AI image of a senior enjoying companionship with her Smart Companion</a:t>
            </a:r>
            <a:endParaRPr lang="en-US" sz="3600" dirty="0">
              <a:latin typeface="Arial" panose="020B0604020202020204" pitchFamily="34" charset="0"/>
              <a:cs typeface="Arial" panose="020B0604020202020204" pitchFamily="34" charset="0"/>
            </a:endParaRPr>
          </a:p>
        </p:txBody>
      </p:sp>
      <p:sp>
        <p:nvSpPr>
          <p:cNvPr id="308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B92559CF-4F8F-ACF3-A4D8-6E10E2C391F2}"/>
              </a:ext>
            </a:extLst>
          </p:cNvPr>
          <p:cNvPicPr>
            <a:picLocks noGrp="1" noChangeAspect="1" noChangeArrowheads="1"/>
          </p:cNvPicPr>
          <p:nvPr>
            <p:ph idx="1"/>
          </p:nvPr>
        </p:nvPicPr>
        <p:blipFill>
          <a:blip r:embed="rId2"/>
          <a:srcRect t="151" b="15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089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2" name="Rectangle 41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C8321-F07B-11FC-4BC4-71CECD0B41D2}"/>
              </a:ext>
            </a:extLst>
          </p:cNvPr>
          <p:cNvSpPr>
            <a:spLocks noGrp="1"/>
          </p:cNvSpPr>
          <p:nvPr>
            <p:ph type="title"/>
          </p:nvPr>
        </p:nvSpPr>
        <p:spPr>
          <a:xfrm>
            <a:off x="890338" y="713678"/>
            <a:ext cx="3734014" cy="3695589"/>
          </a:xfrm>
        </p:spPr>
        <p:txBody>
          <a:bodyPr vert="horz" lIns="91440" tIns="45720" rIns="91440" bIns="45720" rtlCol="0" anchor="b">
            <a:normAutofit fontScale="90000"/>
          </a:bodyPr>
          <a:lstStyle/>
          <a:p>
            <a:r>
              <a:rPr lang="en-US" sz="3600" dirty="0">
                <a:latin typeface="Arial" panose="020B0604020202020204" pitchFamily="34" charset="0"/>
                <a:cs typeface="Arial" panose="020B0604020202020204" pitchFamily="34" charset="0"/>
              </a:rPr>
              <a:t>Create an image of a Smart Companion assessing a senior’s blood glucose in her home.</a:t>
            </a:r>
            <a:br>
              <a:rPr lang="en-US" sz="3600"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sp>
        <p:nvSpPr>
          <p:cNvPr id="41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a:extLst>
              <a:ext uri="{FF2B5EF4-FFF2-40B4-BE49-F238E27FC236}">
                <a16:creationId xmlns:a16="http://schemas.microsoft.com/office/drawing/2014/main" id="{A62FF2E5-8FE1-63F3-4B4D-AAF27BAC24EC}"/>
              </a:ext>
            </a:extLst>
          </p:cNvPr>
          <p:cNvPicPr>
            <a:picLocks noGrp="1" noChangeAspect="1" noChangeArrowheads="1"/>
          </p:cNvPicPr>
          <p:nvPr>
            <p:ph idx="1"/>
          </p:nvPr>
        </p:nvPicPr>
        <p:blipFill>
          <a:blip r:embed="rId2"/>
          <a:srcRect l="16566" r="1656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58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89832-EE07-D7C8-099C-6B50557758CA}"/>
              </a:ext>
            </a:extLst>
          </p:cNvPr>
          <p:cNvSpPr>
            <a:spLocks noGrp="1"/>
          </p:cNvSpPr>
          <p:nvPr>
            <p:ph type="title"/>
          </p:nvPr>
        </p:nvSpPr>
        <p:spPr>
          <a:xfrm>
            <a:off x="890338" y="640080"/>
            <a:ext cx="3734014" cy="3566160"/>
          </a:xfrm>
        </p:spPr>
        <p:txBody>
          <a:bodyPr vert="horz" lIns="91440" tIns="45720" rIns="91440" bIns="45720" rtlCol="0" anchor="b">
            <a:normAutofit fontScale="90000"/>
          </a:bodyPr>
          <a:lstStyle/>
          <a:p>
            <a:r>
              <a:rPr lang="en-US" sz="4200" dirty="0"/>
              <a:t>Create an i</a:t>
            </a:r>
            <a:r>
              <a:rPr lang="en-US" sz="4200" dirty="0">
                <a:effectLst/>
              </a:rPr>
              <a:t>mage of a </a:t>
            </a:r>
            <a:r>
              <a:rPr lang="en-US" sz="4200" dirty="0"/>
              <a:t>Smart Companion administering insulin to a senior in her living room.</a:t>
            </a:r>
          </a:p>
        </p:txBody>
      </p:sp>
      <p:sp>
        <p:nvSpPr>
          <p:cNvPr id="104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141EEED4-A1FD-EAAB-E34F-1FA09FAB4FBB}"/>
              </a:ext>
            </a:extLst>
          </p:cNvPr>
          <p:cNvPicPr>
            <a:picLocks noGrp="1" noChangeAspect="1" noChangeArrowheads="1"/>
          </p:cNvPicPr>
          <p:nvPr>
            <p:ph idx="1"/>
          </p:nvPr>
        </p:nvPicPr>
        <p:blipFill>
          <a:blip r:embed="rId2"/>
          <a:srcRect t="151" b="15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149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EA8C37-FEC5-492A-07D6-EFF41BD1C421}"/>
              </a:ext>
            </a:extLst>
          </p:cNvPr>
          <p:cNvSpPr>
            <a:spLocks noGrp="1"/>
          </p:cNvSpPr>
          <p:nvPr>
            <p:ph type="title"/>
          </p:nvPr>
        </p:nvSpPr>
        <p:spPr>
          <a:xfrm>
            <a:off x="890338" y="640080"/>
            <a:ext cx="3734014" cy="3566160"/>
          </a:xfrm>
        </p:spPr>
        <p:txBody>
          <a:bodyPr vert="horz" lIns="91440" tIns="45720" rIns="91440" bIns="45720" rtlCol="0" anchor="b">
            <a:normAutofit fontScale="90000"/>
          </a:bodyPr>
          <a:lstStyle/>
          <a:p>
            <a:r>
              <a:rPr lang="en-US" sz="4200" dirty="0"/>
              <a:t>Create an image of a Smart Companion assessing and x-raying a senior after a fall in her home</a:t>
            </a:r>
          </a:p>
        </p:txBody>
      </p:sp>
      <p:sp>
        <p:nvSpPr>
          <p:cNvPr id="513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C81F343C-1F93-CB87-4811-A8EA0C89EF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303"/>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93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5FCF51-243A-2535-1EDC-226671B9A738}"/>
            </a:ext>
          </a:extLst>
        </p:cNvPr>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D97FD33E-C875-BC2C-9C96-B2F9F312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DF7346-7A84-0CD0-E792-90FE393F43C4}"/>
              </a:ext>
            </a:extLst>
          </p:cNvPr>
          <p:cNvSpPr>
            <a:spLocks noGrp="1"/>
          </p:cNvSpPr>
          <p:nvPr>
            <p:ph type="title"/>
          </p:nvPr>
        </p:nvSpPr>
        <p:spPr>
          <a:xfrm>
            <a:off x="760691" y="550871"/>
            <a:ext cx="3734014" cy="3566160"/>
          </a:xfrm>
        </p:spPr>
        <p:txBody>
          <a:bodyPr vert="horz" lIns="91440" tIns="45720" rIns="91440" bIns="45720" rtlCol="0" anchor="b">
            <a:normAutofit fontScale="90000"/>
          </a:bodyPr>
          <a:lstStyle/>
          <a:p>
            <a:r>
              <a:rPr lang="en-US" sz="4200" dirty="0"/>
              <a:t>Create an image of a Smart Companion communicating with Margaret in Dutch and include a book with tulips</a:t>
            </a:r>
          </a:p>
        </p:txBody>
      </p:sp>
      <p:sp>
        <p:nvSpPr>
          <p:cNvPr id="5136" name="sketchy line">
            <a:extLst>
              <a:ext uri="{FF2B5EF4-FFF2-40B4-BE49-F238E27FC236}">
                <a16:creationId xmlns:a16="http://schemas.microsoft.com/office/drawing/2014/main" id="{CB84FE39-C423-0CC6-8E58-DC50D9C80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2C6ED506-BF59-8074-0315-AB9D51264CBD}"/>
              </a:ext>
            </a:extLst>
          </p:cNvPr>
          <p:cNvPicPr>
            <a:picLocks noGrp="1" noChangeAspect="1" noChangeArrowheads="1"/>
          </p:cNvPicPr>
          <p:nvPr>
            <p:ph idx="1"/>
          </p:nvPr>
        </p:nvPicPr>
        <p:blipFill>
          <a:blip r:embed="rId2"/>
          <a:srcRect t="151" b="15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08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674</TotalTime>
  <Words>971</Words>
  <Application>Microsoft Office PowerPoint</Application>
  <PresentationFormat>Widescreen</PresentationFormat>
  <Paragraphs>48</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Aptos Display</vt:lpstr>
      <vt:lpstr>Arial</vt:lpstr>
      <vt:lpstr>Office Theme</vt:lpstr>
      <vt:lpstr> Technology Driven Healthcare Solutions Assignment </vt:lpstr>
      <vt:lpstr>Margaret’s Story:</vt:lpstr>
      <vt:lpstr>PowerPoint Presentation</vt:lpstr>
      <vt:lpstr>Create an image a Smart Companion providing medication assistance to a senior in her home (pls. put med on the robot’s screen)</vt:lpstr>
      <vt:lpstr>Create an AI image of a senior enjoying companionship with her Smart Companion</vt:lpstr>
      <vt:lpstr>Create an image of a Smart Companion assessing a senior’s blood glucose in her home. </vt:lpstr>
      <vt:lpstr>Create an image of a Smart Companion administering insulin to a senior in her living room.</vt:lpstr>
      <vt:lpstr>Create an image of a Smart Companion assessing and x-raying a senior after a fall in her home</vt:lpstr>
      <vt:lpstr>Create an image of a Smart Companion communicating with Margaret in Dutch and include a book with tulips</vt:lpstr>
      <vt:lpstr>Create an image of a Smart Companion with Margaret having a virtual visit with her family on the screen in the daytime.</vt:lpstr>
      <vt:lpstr>    Aging in Place: Smart Companion would allow a senior to age in place and live independantly for longer (image created using this prompt)  </vt:lpstr>
      <vt:lpstr>$$$$</vt:lpstr>
      <vt:lpstr>David’s Story: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Anila Virani</dc:creator>
  <cp:lastModifiedBy>Wayne Edgar</cp:lastModifiedBy>
  <cp:revision>34</cp:revision>
  <dcterms:created xsi:type="dcterms:W3CDTF">2025-04-01T17:09:33Z</dcterms:created>
  <dcterms:modified xsi:type="dcterms:W3CDTF">2025-06-13T03:04:00Z</dcterms:modified>
</cp:coreProperties>
</file>