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9" r:id="rId4"/>
    <p:sldId id="258" r:id="rId5"/>
    <p:sldId id="260" r:id="rId6"/>
    <p:sldId id="274" r:id="rId7"/>
    <p:sldId id="261" r:id="rId8"/>
    <p:sldId id="262" r:id="rId9"/>
    <p:sldId id="275" r:id="rId10"/>
    <p:sldId id="263" r:id="rId11"/>
    <p:sldId id="264" r:id="rId12"/>
    <p:sldId id="265" r:id="rId13"/>
    <p:sldId id="266" r:id="rId14"/>
    <p:sldId id="267" r:id="rId15"/>
    <p:sldId id="268" r:id="rId16"/>
    <p:sldId id="269" r:id="rId17"/>
    <p:sldId id="270" r:id="rId18"/>
    <p:sldId id="271" r:id="rId19"/>
    <p:sldId id="272" r:id="rId20"/>
    <p:sldId id="273" r:id="rId21"/>
  </p:sldIdLst>
  <p:sldSz cx="18288000" cy="10287000"/>
  <p:notesSz cx="6858000" cy="9144000"/>
  <p:embeddedFontLst>
    <p:embeddedFont>
      <p:font typeface="DM Sans" pitchFamily="2" charset="77"/>
      <p:regular r:id="rId23"/>
      <p:bold r:id="rId24"/>
      <p:italic r:id="rId25"/>
      <p:boldItalic r:id="rId26"/>
    </p:embeddedFont>
    <p:embeddedFont>
      <p:font typeface="DM Sans Italics" pitchFamily="2" charset="77"/>
      <p:regular r:id="rId27"/>
      <p:italic r:id="rId28"/>
    </p:embeddedFont>
    <p:embeddedFont>
      <p:font typeface="Sniglet" pitchFamily="82" charset="0"/>
      <p:regular r:id="rId29"/>
    </p:embeddedFont>
    <p:embeddedFont>
      <p:font typeface="ไอติม" pitchFamily="2" charset="-3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AC51D0-0596-B045-83CF-6A16CBA3214F}" v="19" dt="2025-06-17T18:53:40.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02" autoAdjust="0"/>
    <p:restoredTop sz="75606" autoAdjust="0"/>
  </p:normalViewPr>
  <p:slideViewPr>
    <p:cSldViewPr>
      <p:cViewPr varScale="1">
        <p:scale>
          <a:sx n="41" d="100"/>
          <a:sy n="41" d="100"/>
        </p:scale>
        <p:origin x="216" y="5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lvir Kaur" userId="2c9c28bf4ccc25a0" providerId="LiveId" clId="{27AC51D0-0596-B045-83CF-6A16CBA3214F}"/>
    <pc:docChg chg="undo custSel addSld modSld sldOrd">
      <pc:chgData name="Kulvir Kaur" userId="2c9c28bf4ccc25a0" providerId="LiveId" clId="{27AC51D0-0596-B045-83CF-6A16CBA3214F}" dt="2025-06-17T18:53:41.407" v="1386" actId="20577"/>
      <pc:docMkLst>
        <pc:docMk/>
      </pc:docMkLst>
      <pc:sldChg chg="modSp mod">
        <pc:chgData name="Kulvir Kaur" userId="2c9c28bf4ccc25a0" providerId="LiveId" clId="{27AC51D0-0596-B045-83CF-6A16CBA3214F}" dt="2025-06-17T18:21:08.840" v="455" actId="1076"/>
        <pc:sldMkLst>
          <pc:docMk/>
          <pc:sldMk cId="0" sldId="256"/>
        </pc:sldMkLst>
        <pc:spChg chg="mod">
          <ac:chgData name="Kulvir Kaur" userId="2c9c28bf4ccc25a0" providerId="LiveId" clId="{27AC51D0-0596-B045-83CF-6A16CBA3214F}" dt="2025-06-17T18:21:08.840" v="455" actId="1076"/>
          <ac:spMkLst>
            <pc:docMk/>
            <pc:sldMk cId="0" sldId="256"/>
            <ac:spMk id="11" creationId="{00000000-0000-0000-0000-000000000000}"/>
          </ac:spMkLst>
        </pc:spChg>
        <pc:spChg chg="mod">
          <ac:chgData name="Kulvir Kaur" userId="2c9c28bf4ccc25a0" providerId="LiveId" clId="{27AC51D0-0596-B045-83CF-6A16CBA3214F}" dt="2025-06-17T18:21:05.005" v="454" actId="1076"/>
          <ac:spMkLst>
            <pc:docMk/>
            <pc:sldMk cId="0" sldId="256"/>
            <ac:spMk id="12" creationId="{00000000-0000-0000-0000-000000000000}"/>
          </ac:spMkLst>
        </pc:spChg>
      </pc:sldChg>
      <pc:sldChg chg="modSp mod">
        <pc:chgData name="Kulvir Kaur" userId="2c9c28bf4ccc25a0" providerId="LiveId" clId="{27AC51D0-0596-B045-83CF-6A16CBA3214F}" dt="2025-06-17T18:21:15.246" v="456" actId="1076"/>
        <pc:sldMkLst>
          <pc:docMk/>
          <pc:sldMk cId="0" sldId="257"/>
        </pc:sldMkLst>
        <pc:spChg chg="mod">
          <ac:chgData name="Kulvir Kaur" userId="2c9c28bf4ccc25a0" providerId="LiveId" clId="{27AC51D0-0596-B045-83CF-6A16CBA3214F}" dt="2025-06-17T18:11:42.961" v="57" actId="1076"/>
          <ac:spMkLst>
            <pc:docMk/>
            <pc:sldMk cId="0" sldId="257"/>
            <ac:spMk id="3" creationId="{00000000-0000-0000-0000-000000000000}"/>
          </ac:spMkLst>
        </pc:spChg>
        <pc:spChg chg="mod">
          <ac:chgData name="Kulvir Kaur" userId="2c9c28bf4ccc25a0" providerId="LiveId" clId="{27AC51D0-0596-B045-83CF-6A16CBA3214F}" dt="2025-06-17T18:10:58.523" v="29" actId="1076"/>
          <ac:spMkLst>
            <pc:docMk/>
            <pc:sldMk cId="0" sldId="257"/>
            <ac:spMk id="7" creationId="{00000000-0000-0000-0000-000000000000}"/>
          </ac:spMkLst>
        </pc:spChg>
        <pc:spChg chg="mod">
          <ac:chgData name="Kulvir Kaur" userId="2c9c28bf4ccc25a0" providerId="LiveId" clId="{27AC51D0-0596-B045-83CF-6A16CBA3214F}" dt="2025-06-17T18:21:15.246" v="456" actId="1076"/>
          <ac:spMkLst>
            <pc:docMk/>
            <pc:sldMk cId="0" sldId="257"/>
            <ac:spMk id="12" creationId="{00000000-0000-0000-0000-000000000000}"/>
          </ac:spMkLst>
        </pc:spChg>
      </pc:sldChg>
      <pc:sldChg chg="modSp mod modNotesTx">
        <pc:chgData name="Kulvir Kaur" userId="2c9c28bf4ccc25a0" providerId="LiveId" clId="{27AC51D0-0596-B045-83CF-6A16CBA3214F}" dt="2025-06-17T18:42:47.747" v="882" actId="20577"/>
        <pc:sldMkLst>
          <pc:docMk/>
          <pc:sldMk cId="0" sldId="258"/>
        </pc:sldMkLst>
        <pc:spChg chg="mod">
          <ac:chgData name="Kulvir Kaur" userId="2c9c28bf4ccc25a0" providerId="LiveId" clId="{27AC51D0-0596-B045-83CF-6A16CBA3214F}" dt="2025-06-17T18:20:03.299" v="443" actId="1076"/>
          <ac:spMkLst>
            <pc:docMk/>
            <pc:sldMk cId="0" sldId="258"/>
            <ac:spMk id="2" creationId="{00000000-0000-0000-0000-000000000000}"/>
          </ac:spMkLst>
        </pc:spChg>
        <pc:spChg chg="mod">
          <ac:chgData name="Kulvir Kaur" userId="2c9c28bf4ccc25a0" providerId="LiveId" clId="{27AC51D0-0596-B045-83CF-6A16CBA3214F}" dt="2025-06-17T18:17:32.685" v="411" actId="20577"/>
          <ac:spMkLst>
            <pc:docMk/>
            <pc:sldMk cId="0" sldId="258"/>
            <ac:spMk id="7" creationId="{00000000-0000-0000-0000-000000000000}"/>
          </ac:spMkLst>
        </pc:spChg>
        <pc:spChg chg="mod">
          <ac:chgData name="Kulvir Kaur" userId="2c9c28bf4ccc25a0" providerId="LiveId" clId="{27AC51D0-0596-B045-83CF-6A16CBA3214F}" dt="2025-06-17T18:20:16.643" v="446" actId="1076"/>
          <ac:spMkLst>
            <pc:docMk/>
            <pc:sldMk cId="0" sldId="258"/>
            <ac:spMk id="8" creationId="{00000000-0000-0000-0000-000000000000}"/>
          </ac:spMkLst>
        </pc:spChg>
      </pc:sldChg>
      <pc:sldChg chg="modSp mod ord modNotesTx">
        <pc:chgData name="Kulvir Kaur" userId="2c9c28bf4ccc25a0" providerId="LiveId" clId="{27AC51D0-0596-B045-83CF-6A16CBA3214F}" dt="2025-06-17T18:19:16.630" v="435" actId="1076"/>
        <pc:sldMkLst>
          <pc:docMk/>
          <pc:sldMk cId="0" sldId="259"/>
        </pc:sldMkLst>
        <pc:spChg chg="mod">
          <ac:chgData name="Kulvir Kaur" userId="2c9c28bf4ccc25a0" providerId="LiveId" clId="{27AC51D0-0596-B045-83CF-6A16CBA3214F}" dt="2025-06-17T18:19:03.907" v="433" actId="1076"/>
          <ac:spMkLst>
            <pc:docMk/>
            <pc:sldMk cId="0" sldId="259"/>
            <ac:spMk id="2" creationId="{00000000-0000-0000-0000-000000000000}"/>
          </ac:spMkLst>
        </pc:spChg>
        <pc:spChg chg="mod">
          <ac:chgData name="Kulvir Kaur" userId="2c9c28bf4ccc25a0" providerId="LiveId" clId="{27AC51D0-0596-B045-83CF-6A16CBA3214F}" dt="2025-06-17T18:18:56.624" v="432" actId="1076"/>
          <ac:spMkLst>
            <pc:docMk/>
            <pc:sldMk cId="0" sldId="259"/>
            <ac:spMk id="4" creationId="{00000000-0000-0000-0000-000000000000}"/>
          </ac:spMkLst>
        </pc:spChg>
        <pc:spChg chg="mod">
          <ac:chgData name="Kulvir Kaur" userId="2c9c28bf4ccc25a0" providerId="LiveId" clId="{27AC51D0-0596-B045-83CF-6A16CBA3214F}" dt="2025-06-17T18:19:16.630" v="435" actId="1076"/>
          <ac:spMkLst>
            <pc:docMk/>
            <pc:sldMk cId="0" sldId="259"/>
            <ac:spMk id="5" creationId="{00000000-0000-0000-0000-000000000000}"/>
          </ac:spMkLst>
        </pc:spChg>
        <pc:spChg chg="mod">
          <ac:chgData name="Kulvir Kaur" userId="2c9c28bf4ccc25a0" providerId="LiveId" clId="{27AC51D0-0596-B045-83CF-6A16CBA3214F}" dt="2025-06-17T18:17:01.565" v="391" actId="20577"/>
          <ac:spMkLst>
            <pc:docMk/>
            <pc:sldMk cId="0" sldId="259"/>
            <ac:spMk id="7" creationId="{00000000-0000-0000-0000-000000000000}"/>
          </ac:spMkLst>
        </pc:spChg>
        <pc:spChg chg="mod">
          <ac:chgData name="Kulvir Kaur" userId="2c9c28bf4ccc25a0" providerId="LiveId" clId="{27AC51D0-0596-B045-83CF-6A16CBA3214F}" dt="2025-06-17T18:19:10.851" v="434" actId="1076"/>
          <ac:spMkLst>
            <pc:docMk/>
            <pc:sldMk cId="0" sldId="259"/>
            <ac:spMk id="8" creationId="{00000000-0000-0000-0000-000000000000}"/>
          </ac:spMkLst>
        </pc:spChg>
      </pc:sldChg>
      <pc:sldChg chg="delSp modSp mod modNotesTx">
        <pc:chgData name="Kulvir Kaur" userId="2c9c28bf4ccc25a0" providerId="LiveId" clId="{27AC51D0-0596-B045-83CF-6A16CBA3214F}" dt="2025-06-17T18:26:51.782" v="533" actId="20577"/>
        <pc:sldMkLst>
          <pc:docMk/>
          <pc:sldMk cId="0" sldId="260"/>
        </pc:sldMkLst>
        <pc:spChg chg="mod">
          <ac:chgData name="Kulvir Kaur" userId="2c9c28bf4ccc25a0" providerId="LiveId" clId="{27AC51D0-0596-B045-83CF-6A16CBA3214F}" dt="2025-06-17T18:26:18.733" v="530" actId="14100"/>
          <ac:spMkLst>
            <pc:docMk/>
            <pc:sldMk cId="0" sldId="260"/>
            <ac:spMk id="8" creationId="{00000000-0000-0000-0000-000000000000}"/>
          </ac:spMkLst>
        </pc:spChg>
        <pc:spChg chg="del">
          <ac:chgData name="Kulvir Kaur" userId="2c9c28bf4ccc25a0" providerId="LiveId" clId="{27AC51D0-0596-B045-83CF-6A16CBA3214F}" dt="2025-06-17T18:22:51.962" v="464" actId="478"/>
          <ac:spMkLst>
            <pc:docMk/>
            <pc:sldMk cId="0" sldId="260"/>
            <ac:spMk id="9" creationId="{00000000-0000-0000-0000-000000000000}"/>
          </ac:spMkLst>
        </pc:spChg>
      </pc:sldChg>
      <pc:sldChg chg="addSp delSp modSp mod ord modNotesTx">
        <pc:chgData name="Kulvir Kaur" userId="2c9c28bf4ccc25a0" providerId="LiveId" clId="{27AC51D0-0596-B045-83CF-6A16CBA3214F}" dt="2025-06-17T18:48:53.027" v="1082" actId="1076"/>
        <pc:sldMkLst>
          <pc:docMk/>
          <pc:sldMk cId="0" sldId="261"/>
        </pc:sldMkLst>
        <pc:spChg chg="mod">
          <ac:chgData name="Kulvir Kaur" userId="2c9c28bf4ccc25a0" providerId="LiveId" clId="{27AC51D0-0596-B045-83CF-6A16CBA3214F}" dt="2025-06-17T18:28:05.054" v="600" actId="1076"/>
          <ac:spMkLst>
            <pc:docMk/>
            <pc:sldMk cId="0" sldId="261"/>
            <ac:spMk id="7" creationId="{00000000-0000-0000-0000-000000000000}"/>
          </ac:spMkLst>
        </pc:spChg>
        <pc:spChg chg="mod">
          <ac:chgData name="Kulvir Kaur" userId="2c9c28bf4ccc25a0" providerId="LiveId" clId="{27AC51D0-0596-B045-83CF-6A16CBA3214F}" dt="2025-06-17T18:48:53.027" v="1082" actId="1076"/>
          <ac:spMkLst>
            <pc:docMk/>
            <pc:sldMk cId="0" sldId="261"/>
            <ac:spMk id="8" creationId="{00000000-0000-0000-0000-000000000000}"/>
          </ac:spMkLst>
        </pc:spChg>
        <pc:spChg chg="add del mod">
          <ac:chgData name="Kulvir Kaur" userId="2c9c28bf4ccc25a0" providerId="LiveId" clId="{27AC51D0-0596-B045-83CF-6A16CBA3214F}" dt="2025-06-17T18:27:48.104" v="598" actId="20577"/>
          <ac:spMkLst>
            <pc:docMk/>
            <pc:sldMk cId="0" sldId="261"/>
            <ac:spMk id="9" creationId="{00000000-0000-0000-0000-000000000000}"/>
          </ac:spMkLst>
        </pc:spChg>
        <pc:spChg chg="mod">
          <ac:chgData name="Kulvir Kaur" userId="2c9c28bf4ccc25a0" providerId="LiveId" clId="{27AC51D0-0596-B045-83CF-6A16CBA3214F}" dt="2025-06-17T18:28:10.927" v="602" actId="1076"/>
          <ac:spMkLst>
            <pc:docMk/>
            <pc:sldMk cId="0" sldId="261"/>
            <ac:spMk id="10" creationId="{00000000-0000-0000-0000-000000000000}"/>
          </ac:spMkLst>
        </pc:spChg>
      </pc:sldChg>
      <pc:sldChg chg="modSp mod ord">
        <pc:chgData name="Kulvir Kaur" userId="2c9c28bf4ccc25a0" providerId="LiveId" clId="{27AC51D0-0596-B045-83CF-6A16CBA3214F}" dt="2025-06-17T18:52:38.362" v="1376"/>
        <pc:sldMkLst>
          <pc:docMk/>
          <pc:sldMk cId="0" sldId="262"/>
        </pc:sldMkLst>
        <pc:spChg chg="mod">
          <ac:chgData name="Kulvir Kaur" userId="2c9c28bf4ccc25a0" providerId="LiveId" clId="{27AC51D0-0596-B045-83CF-6A16CBA3214F}" dt="2025-06-17T18:29:40.643" v="617" actId="1076"/>
          <ac:spMkLst>
            <pc:docMk/>
            <pc:sldMk cId="0" sldId="262"/>
            <ac:spMk id="2" creationId="{00000000-0000-0000-0000-000000000000}"/>
          </ac:spMkLst>
        </pc:spChg>
        <pc:spChg chg="mod">
          <ac:chgData name="Kulvir Kaur" userId="2c9c28bf4ccc25a0" providerId="LiveId" clId="{27AC51D0-0596-B045-83CF-6A16CBA3214F}" dt="2025-06-17T18:52:38.362" v="1376"/>
          <ac:spMkLst>
            <pc:docMk/>
            <pc:sldMk cId="0" sldId="262"/>
            <ac:spMk id="7" creationId="{00000000-0000-0000-0000-000000000000}"/>
          </ac:spMkLst>
        </pc:spChg>
        <pc:spChg chg="mod">
          <ac:chgData name="Kulvir Kaur" userId="2c9c28bf4ccc25a0" providerId="LiveId" clId="{27AC51D0-0596-B045-83CF-6A16CBA3214F}" dt="2025-06-17T18:31:06.469" v="771" actId="1076"/>
          <ac:spMkLst>
            <pc:docMk/>
            <pc:sldMk cId="0" sldId="262"/>
            <ac:spMk id="10" creationId="{00000000-0000-0000-0000-000000000000}"/>
          </ac:spMkLst>
        </pc:spChg>
        <pc:spChg chg="mod">
          <ac:chgData name="Kulvir Kaur" userId="2c9c28bf4ccc25a0" providerId="LiveId" clId="{27AC51D0-0596-B045-83CF-6A16CBA3214F}" dt="2025-06-17T18:32:18.185" v="794" actId="14100"/>
          <ac:spMkLst>
            <pc:docMk/>
            <pc:sldMk cId="0" sldId="262"/>
            <ac:spMk id="11" creationId="{00000000-0000-0000-0000-000000000000}"/>
          </ac:spMkLst>
        </pc:spChg>
      </pc:sldChg>
      <pc:sldChg chg="delSp modSp mod">
        <pc:chgData name="Kulvir Kaur" userId="2c9c28bf4ccc25a0" providerId="LiveId" clId="{27AC51D0-0596-B045-83CF-6A16CBA3214F}" dt="2025-06-17T18:33:44.625" v="805" actId="478"/>
        <pc:sldMkLst>
          <pc:docMk/>
          <pc:sldMk cId="0" sldId="263"/>
        </pc:sldMkLst>
        <pc:spChg chg="del">
          <ac:chgData name="Kulvir Kaur" userId="2c9c28bf4ccc25a0" providerId="LiveId" clId="{27AC51D0-0596-B045-83CF-6A16CBA3214F}" dt="2025-06-17T18:33:44.625" v="805" actId="478"/>
          <ac:spMkLst>
            <pc:docMk/>
            <pc:sldMk cId="0" sldId="263"/>
            <ac:spMk id="5" creationId="{00000000-0000-0000-0000-000000000000}"/>
          </ac:spMkLst>
        </pc:spChg>
        <pc:spChg chg="mod">
          <ac:chgData name="Kulvir Kaur" userId="2c9c28bf4ccc25a0" providerId="LiveId" clId="{27AC51D0-0596-B045-83CF-6A16CBA3214F}" dt="2025-06-17T18:33:09.294" v="803" actId="1076"/>
          <ac:spMkLst>
            <pc:docMk/>
            <pc:sldMk cId="0" sldId="263"/>
            <ac:spMk id="6" creationId="{00000000-0000-0000-0000-000000000000}"/>
          </ac:spMkLst>
        </pc:spChg>
        <pc:spChg chg="mod">
          <ac:chgData name="Kulvir Kaur" userId="2c9c28bf4ccc25a0" providerId="LiveId" clId="{27AC51D0-0596-B045-83CF-6A16CBA3214F}" dt="2025-06-17T18:33:14.653" v="804" actId="1076"/>
          <ac:spMkLst>
            <pc:docMk/>
            <pc:sldMk cId="0" sldId="263"/>
            <ac:spMk id="7" creationId="{00000000-0000-0000-0000-000000000000}"/>
          </ac:spMkLst>
        </pc:spChg>
      </pc:sldChg>
      <pc:sldChg chg="modSp mod">
        <pc:chgData name="Kulvir Kaur" userId="2c9c28bf4ccc25a0" providerId="LiveId" clId="{27AC51D0-0596-B045-83CF-6A16CBA3214F}" dt="2025-06-17T18:53:36.143" v="1383" actId="20577"/>
        <pc:sldMkLst>
          <pc:docMk/>
          <pc:sldMk cId="0" sldId="271"/>
        </pc:sldMkLst>
        <pc:spChg chg="mod">
          <ac:chgData name="Kulvir Kaur" userId="2c9c28bf4ccc25a0" providerId="LiveId" clId="{27AC51D0-0596-B045-83CF-6A16CBA3214F}" dt="2025-06-17T18:37:42.401" v="821" actId="1076"/>
          <ac:spMkLst>
            <pc:docMk/>
            <pc:sldMk cId="0" sldId="271"/>
            <ac:spMk id="4" creationId="{00000000-0000-0000-0000-000000000000}"/>
          </ac:spMkLst>
        </pc:spChg>
        <pc:spChg chg="mod">
          <ac:chgData name="Kulvir Kaur" userId="2c9c28bf4ccc25a0" providerId="LiveId" clId="{27AC51D0-0596-B045-83CF-6A16CBA3214F}" dt="2025-06-17T18:37:41.623" v="820" actId="1076"/>
          <ac:spMkLst>
            <pc:docMk/>
            <pc:sldMk cId="0" sldId="271"/>
            <ac:spMk id="5" creationId="{00000000-0000-0000-0000-000000000000}"/>
          </ac:spMkLst>
        </pc:spChg>
        <pc:spChg chg="mod">
          <ac:chgData name="Kulvir Kaur" userId="2c9c28bf4ccc25a0" providerId="LiveId" clId="{27AC51D0-0596-B045-83CF-6A16CBA3214F}" dt="2025-06-17T18:37:48.977" v="822" actId="1076"/>
          <ac:spMkLst>
            <pc:docMk/>
            <pc:sldMk cId="0" sldId="271"/>
            <ac:spMk id="6" creationId="{00000000-0000-0000-0000-000000000000}"/>
          </ac:spMkLst>
        </pc:spChg>
        <pc:spChg chg="mod">
          <ac:chgData name="Kulvir Kaur" userId="2c9c28bf4ccc25a0" providerId="LiveId" clId="{27AC51D0-0596-B045-83CF-6A16CBA3214F}" dt="2025-06-17T18:53:36.143" v="1383" actId="20577"/>
          <ac:spMkLst>
            <pc:docMk/>
            <pc:sldMk cId="0" sldId="271"/>
            <ac:spMk id="8" creationId="{00000000-0000-0000-0000-000000000000}"/>
          </ac:spMkLst>
        </pc:spChg>
      </pc:sldChg>
      <pc:sldChg chg="modSp mod">
        <pc:chgData name="Kulvir Kaur" userId="2c9c28bf4ccc25a0" providerId="LiveId" clId="{27AC51D0-0596-B045-83CF-6A16CBA3214F}" dt="2025-06-17T18:53:41.407" v="1386" actId="20577"/>
        <pc:sldMkLst>
          <pc:docMk/>
          <pc:sldMk cId="0" sldId="272"/>
        </pc:sldMkLst>
        <pc:spChg chg="mod">
          <ac:chgData name="Kulvir Kaur" userId="2c9c28bf4ccc25a0" providerId="LiveId" clId="{27AC51D0-0596-B045-83CF-6A16CBA3214F}" dt="2025-06-17T18:53:41.407" v="1386" actId="20577"/>
          <ac:spMkLst>
            <pc:docMk/>
            <pc:sldMk cId="0" sldId="272"/>
            <ac:spMk id="8" creationId="{00000000-0000-0000-0000-000000000000}"/>
          </ac:spMkLst>
        </pc:spChg>
      </pc:sldChg>
      <pc:sldChg chg="modSp add mod ord modNotesTx">
        <pc:chgData name="Kulvir Kaur" userId="2c9c28bf4ccc25a0" providerId="LiveId" clId="{27AC51D0-0596-B045-83CF-6A16CBA3214F}" dt="2025-06-17T18:32:32.712" v="795" actId="1076"/>
        <pc:sldMkLst>
          <pc:docMk/>
          <pc:sldMk cId="1353037113" sldId="274"/>
        </pc:sldMkLst>
        <pc:spChg chg="mod">
          <ac:chgData name="Kulvir Kaur" userId="2c9c28bf4ccc25a0" providerId="LiveId" clId="{27AC51D0-0596-B045-83CF-6A16CBA3214F}" dt="2025-06-17T18:32:32.712" v="795" actId="1076"/>
          <ac:spMkLst>
            <pc:docMk/>
            <pc:sldMk cId="1353037113" sldId="274"/>
            <ac:spMk id="8" creationId="{6EE7114D-2F60-9A8C-546F-B929EB16A81C}"/>
          </ac:spMkLst>
        </pc:spChg>
      </pc:sldChg>
      <pc:sldChg chg="delSp modSp add mod">
        <pc:chgData name="Kulvir Kaur" userId="2c9c28bf4ccc25a0" providerId="LiveId" clId="{27AC51D0-0596-B045-83CF-6A16CBA3214F}" dt="2025-06-17T18:32:04.220" v="793" actId="1076"/>
        <pc:sldMkLst>
          <pc:docMk/>
          <pc:sldMk cId="3276924803" sldId="275"/>
        </pc:sldMkLst>
        <pc:spChg chg="mod">
          <ac:chgData name="Kulvir Kaur" userId="2c9c28bf4ccc25a0" providerId="LiveId" clId="{27AC51D0-0596-B045-83CF-6A16CBA3214F}" dt="2025-06-17T18:31:20.446" v="774" actId="1076"/>
          <ac:spMkLst>
            <pc:docMk/>
            <pc:sldMk cId="3276924803" sldId="275"/>
            <ac:spMk id="2" creationId="{06C1A7A3-DE4C-60ED-5F8F-09E50EDD223F}"/>
          </ac:spMkLst>
        </pc:spChg>
        <pc:spChg chg="mod">
          <ac:chgData name="Kulvir Kaur" userId="2c9c28bf4ccc25a0" providerId="LiveId" clId="{27AC51D0-0596-B045-83CF-6A16CBA3214F}" dt="2025-06-17T18:31:59.052" v="791" actId="1076"/>
          <ac:spMkLst>
            <pc:docMk/>
            <pc:sldMk cId="3276924803" sldId="275"/>
            <ac:spMk id="4" creationId="{0DFAA99D-2713-FBA4-E957-17A681744EC1}"/>
          </ac:spMkLst>
        </pc:spChg>
        <pc:spChg chg="mod">
          <ac:chgData name="Kulvir Kaur" userId="2c9c28bf4ccc25a0" providerId="LiveId" clId="{27AC51D0-0596-B045-83CF-6A16CBA3214F}" dt="2025-06-17T18:32:04.220" v="793" actId="1076"/>
          <ac:spMkLst>
            <pc:docMk/>
            <pc:sldMk cId="3276924803" sldId="275"/>
            <ac:spMk id="6" creationId="{D4A4D278-1B93-0198-9AC5-3D624A2CCCF6}"/>
          </ac:spMkLst>
        </pc:spChg>
        <pc:spChg chg="mod">
          <ac:chgData name="Kulvir Kaur" userId="2c9c28bf4ccc25a0" providerId="LiveId" clId="{27AC51D0-0596-B045-83CF-6A16CBA3214F}" dt="2025-06-17T18:31:42.516" v="782" actId="1076"/>
          <ac:spMkLst>
            <pc:docMk/>
            <pc:sldMk cId="3276924803" sldId="275"/>
            <ac:spMk id="7" creationId="{7EB7232E-BE15-C463-7FE8-7B7EE40EA9C1}"/>
          </ac:spMkLst>
        </pc:spChg>
        <pc:spChg chg="del">
          <ac:chgData name="Kulvir Kaur" userId="2c9c28bf4ccc25a0" providerId="LiveId" clId="{27AC51D0-0596-B045-83CF-6A16CBA3214F}" dt="2025-06-17T18:31:24.922" v="775" actId="478"/>
          <ac:spMkLst>
            <pc:docMk/>
            <pc:sldMk cId="3276924803" sldId="275"/>
            <ac:spMk id="8" creationId="{CEF98324-AE59-6D6D-07B9-3E2026DC2163}"/>
          </ac:spMkLst>
        </pc:spChg>
        <pc:spChg chg="del">
          <ac:chgData name="Kulvir Kaur" userId="2c9c28bf4ccc25a0" providerId="LiveId" clId="{27AC51D0-0596-B045-83CF-6A16CBA3214F}" dt="2025-06-17T18:31:26.002" v="776" actId="478"/>
          <ac:spMkLst>
            <pc:docMk/>
            <pc:sldMk cId="3276924803" sldId="275"/>
            <ac:spMk id="9" creationId="{C35E650B-68BE-464D-03D7-C4D10DED0187}"/>
          </ac:spMkLst>
        </pc:spChg>
        <pc:spChg chg="mod">
          <ac:chgData name="Kulvir Kaur" userId="2c9c28bf4ccc25a0" providerId="LiveId" clId="{27AC51D0-0596-B045-83CF-6A16CBA3214F}" dt="2025-06-17T18:31:58.225" v="790" actId="1076"/>
          <ac:spMkLst>
            <pc:docMk/>
            <pc:sldMk cId="3276924803" sldId="275"/>
            <ac:spMk id="10" creationId="{5ADC39E9-B59E-900D-6342-834B3E8A608A}"/>
          </ac:spMkLst>
        </pc:spChg>
        <pc:spChg chg="del mod">
          <ac:chgData name="Kulvir Kaur" userId="2c9c28bf4ccc25a0" providerId="LiveId" clId="{27AC51D0-0596-B045-83CF-6A16CBA3214F}" dt="2025-06-17T18:31:34.570" v="780" actId="478"/>
          <ac:spMkLst>
            <pc:docMk/>
            <pc:sldMk cId="3276924803" sldId="275"/>
            <ac:spMk id="11" creationId="{410C2357-2AE3-084D-1551-B434210770B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777240" lvl="1" indent="-388620" algn="just">
              <a:lnSpc>
                <a:spcPts val="4140"/>
              </a:lnSpc>
              <a:buFont typeface="Arial"/>
              <a:buChar char="•"/>
            </a:pPr>
            <a:r>
              <a:rPr lang="en-US" sz="3600" dirty="0">
                <a:solidFill>
                  <a:srgbClr val="2F3954"/>
                </a:solidFill>
                <a:latin typeface="ไอติม"/>
                <a:ea typeface="ไอติม"/>
                <a:cs typeface="ไอติม"/>
                <a:sym typeface="ไอติม"/>
              </a:rPr>
              <a:t>Poor nutritional intake by hospitalized patients post stroke </a:t>
            </a:r>
          </a:p>
          <a:p>
            <a:pPr marL="1554480" lvl="2" indent="-518160" algn="just">
              <a:lnSpc>
                <a:spcPts val="4140"/>
              </a:lnSpc>
              <a:buFont typeface="Arial"/>
              <a:buChar char="⚬"/>
            </a:pPr>
            <a:r>
              <a:rPr lang="en-US" sz="3600" dirty="0">
                <a:solidFill>
                  <a:srgbClr val="2F3954"/>
                </a:solidFill>
                <a:latin typeface="ไอติม"/>
                <a:ea typeface="ไอติม"/>
                <a:cs typeface="ไอติม"/>
                <a:sym typeface="ไอติม"/>
              </a:rPr>
              <a:t>Decreased nutrition intake post stroke among hospitalized patients is</a:t>
            </a:r>
          </a:p>
          <a:p>
            <a:pPr marL="2522220" lvl="4" indent="-571500" algn="just">
              <a:lnSpc>
                <a:spcPts val="4140"/>
              </a:lnSpc>
              <a:buFont typeface="Wingdings" pitchFamily="2" charset="2"/>
              <a:buChar char="§"/>
            </a:pPr>
            <a:r>
              <a:rPr lang="en-US" sz="3600" dirty="0">
                <a:solidFill>
                  <a:srgbClr val="2F3954"/>
                </a:solidFill>
                <a:latin typeface="ไอติม"/>
                <a:ea typeface="ไอติม"/>
                <a:cs typeface="ไอติม"/>
                <a:sym typeface="ไอติม"/>
              </a:rPr>
              <a:t>Multifactorial </a:t>
            </a:r>
          </a:p>
          <a:p>
            <a:pPr marL="2522220" lvl="4" indent="-571500" algn="just">
              <a:lnSpc>
                <a:spcPts val="4140"/>
              </a:lnSpc>
              <a:buFont typeface="Wingdings" pitchFamily="2" charset="2"/>
              <a:buChar char="§"/>
            </a:pPr>
            <a:r>
              <a:rPr lang="en-US" sz="3600" dirty="0">
                <a:solidFill>
                  <a:srgbClr val="2F3954"/>
                </a:solidFill>
                <a:latin typeface="ไอติม"/>
                <a:ea typeface="ไอติม"/>
                <a:cs typeface="ไอติม"/>
                <a:sym typeface="ไอติม"/>
              </a:rPr>
              <a:t>For instance: cognition changes, dysphagia, mood disorders, or loneliness.</a:t>
            </a:r>
          </a:p>
          <a:p>
            <a:pPr marL="1554480" lvl="2" indent="-518160" algn="just">
              <a:lnSpc>
                <a:spcPts val="4140"/>
              </a:lnSpc>
              <a:buFont typeface="Arial"/>
              <a:buChar char="⚬"/>
            </a:pPr>
            <a:r>
              <a:rPr lang="en-US" sz="3600" dirty="0">
                <a:solidFill>
                  <a:srgbClr val="2F3954"/>
                </a:solidFill>
                <a:latin typeface="ไอติม"/>
                <a:ea typeface="ไอติม"/>
                <a:cs typeface="ไอติม"/>
                <a:sym typeface="ไอติม"/>
              </a:rPr>
              <a:t>Interventions to mitigate the impact of malnutrition in acute stroke focus primarily on nutrition </a:t>
            </a:r>
            <a:r>
              <a:rPr lang="en-US" sz="3600" u="sng" dirty="0">
                <a:solidFill>
                  <a:srgbClr val="2F3954"/>
                </a:solidFill>
                <a:latin typeface="ไอติม"/>
                <a:ea typeface="ไอติม"/>
                <a:cs typeface="ไอติม"/>
                <a:sym typeface="ไอติม"/>
              </a:rPr>
              <a:t>supplementation or eternal feeding.</a:t>
            </a:r>
          </a:p>
          <a:p>
            <a:pPr marL="1554480" lvl="2" indent="-518160" algn="just">
              <a:lnSpc>
                <a:spcPts val="4140"/>
              </a:lnSpc>
              <a:buFont typeface="Arial"/>
              <a:buChar char="⚬"/>
            </a:pPr>
            <a:r>
              <a:rPr lang="en-US" sz="3600" dirty="0">
                <a:solidFill>
                  <a:srgbClr val="2F3954"/>
                </a:solidFill>
                <a:latin typeface="ไอติม"/>
                <a:ea typeface="ไอติม"/>
                <a:cs typeface="ไอติม"/>
                <a:sym typeface="ไอติม"/>
              </a:rPr>
              <a:t>Evidence to improve nutrition intake to support routine nutrition intake is insufficient presently.</a:t>
            </a:r>
          </a:p>
          <a:p>
            <a:pPr marL="1554480" lvl="2" indent="-518160" algn="just">
              <a:lnSpc>
                <a:spcPts val="4140"/>
              </a:lnSpc>
              <a:buFont typeface="Arial"/>
              <a:buChar char="⚬"/>
            </a:pPr>
            <a:r>
              <a:rPr lang="en-US" sz="3600" dirty="0">
                <a:solidFill>
                  <a:srgbClr val="2F3954"/>
                </a:solidFill>
                <a:latin typeface="ไอติม"/>
                <a:ea typeface="ไอติม"/>
                <a:cs typeface="ไอติม"/>
                <a:sym typeface="ไอติม"/>
              </a:rPr>
              <a:t>Improper nutrition leads to malnutrition, weight loss, and immunity concerns among hospitalized patients.</a:t>
            </a:r>
          </a:p>
          <a:p>
            <a:pPr marL="2522220" lvl="4" indent="-571500" algn="just">
              <a:lnSpc>
                <a:spcPts val="4140"/>
              </a:lnSpc>
              <a:buFont typeface="Wingdings" pitchFamily="2" charset="2"/>
              <a:buChar char="§"/>
            </a:pPr>
            <a:r>
              <a:rPr lang="en-US" sz="3600" dirty="0">
                <a:solidFill>
                  <a:srgbClr val="2F3954"/>
                </a:solidFill>
                <a:latin typeface="ไอติม"/>
                <a:ea typeface="ไอติม"/>
                <a:cs typeface="ไอติม"/>
                <a:sym typeface="ไอติม"/>
              </a:rPr>
              <a:t>Approximately 20% hospitalized stroke patients shows signs of malnutrition.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777240" lvl="1" indent="-388620" algn="just">
              <a:lnSpc>
                <a:spcPts val="4140"/>
              </a:lnSpc>
              <a:buFont typeface="Arial"/>
              <a:buChar char="•"/>
            </a:pPr>
            <a:r>
              <a:rPr lang="en-US" sz="3600" b="1" u="sng" dirty="0">
                <a:solidFill>
                  <a:srgbClr val="2F3954"/>
                </a:solidFill>
                <a:latin typeface="ไอติม"/>
                <a:ea typeface="ไอติม"/>
                <a:cs typeface="ไอติม"/>
                <a:sym typeface="ไอติม"/>
              </a:rPr>
              <a:t>Problem</a:t>
            </a:r>
            <a:r>
              <a:rPr lang="en-US" sz="3600" dirty="0">
                <a:solidFill>
                  <a:srgbClr val="2F3954"/>
                </a:solidFill>
                <a:latin typeface="ไอติม"/>
                <a:ea typeface="ไอติม"/>
                <a:cs typeface="ไอติม"/>
                <a:sym typeface="ไอติม"/>
              </a:rPr>
              <a:t>: Poor nutritional intake by hospitalized patients </a:t>
            </a:r>
          </a:p>
          <a:p>
            <a:pPr marL="1554480" lvl="2" indent="-518160" algn="just">
              <a:lnSpc>
                <a:spcPts val="4140"/>
              </a:lnSpc>
              <a:buFont typeface="Arial"/>
              <a:buChar char="⚬"/>
            </a:pPr>
            <a:r>
              <a:rPr lang="en-US" sz="3600" dirty="0">
                <a:solidFill>
                  <a:srgbClr val="2F3954"/>
                </a:solidFill>
                <a:latin typeface="ไอติม"/>
                <a:ea typeface="ไอติม"/>
                <a:cs typeface="ไอติม"/>
                <a:sym typeface="ไอติม"/>
              </a:rPr>
              <a:t>61% of hospitalized elderly patients have poor nutritional intake.</a:t>
            </a:r>
          </a:p>
          <a:p>
            <a:pPr marL="1554480" lvl="2" indent="-518160" algn="just">
              <a:lnSpc>
                <a:spcPts val="4140"/>
              </a:lnSpc>
              <a:buFont typeface="Arial"/>
              <a:buChar char="⚬"/>
            </a:pPr>
            <a:r>
              <a:rPr lang="en-US" sz="3600" dirty="0">
                <a:solidFill>
                  <a:srgbClr val="2F3954"/>
                </a:solidFill>
                <a:latin typeface="ไอติม"/>
                <a:ea typeface="ไอติม"/>
                <a:cs typeface="ไอติม"/>
                <a:sym typeface="ไอติม"/>
              </a:rPr>
              <a:t>42-56% of elderly patients maintain nutrient intakes less than basal metabolic rate while hospitalized.</a:t>
            </a:r>
          </a:p>
          <a:p>
            <a:pPr marL="1554480" lvl="2" indent="-518160" algn="just">
              <a:lnSpc>
                <a:spcPts val="4140"/>
              </a:lnSpc>
              <a:buFont typeface="Arial"/>
              <a:buChar char="⚬"/>
            </a:pPr>
            <a:r>
              <a:rPr lang="en-US" sz="3600" dirty="0">
                <a:solidFill>
                  <a:srgbClr val="2F3954"/>
                </a:solidFill>
                <a:latin typeface="ไอติม"/>
                <a:ea typeface="ไอติม"/>
                <a:cs typeface="ไอติม"/>
                <a:sym typeface="ไอติม"/>
              </a:rPr>
              <a:t>Patients could have a functional challenge when admitted to the hospital, which can impair proper nutrition intake, e.g., impeded cognition or mobility due to stroke, dementia, motor impairments, and arthritis.</a:t>
            </a:r>
          </a:p>
          <a:p>
            <a:pPr marL="1554480" lvl="2" indent="-518160" algn="just">
              <a:lnSpc>
                <a:spcPts val="4140"/>
              </a:lnSpc>
              <a:buFont typeface="Arial"/>
              <a:buChar char="⚬"/>
            </a:pPr>
            <a:r>
              <a:rPr lang="en-US" sz="3600" dirty="0">
                <a:solidFill>
                  <a:srgbClr val="2F3954"/>
                </a:solidFill>
                <a:latin typeface="ไอติม"/>
                <a:ea typeface="ไอติม"/>
                <a:cs typeface="ไอติม"/>
                <a:sym typeface="ไอติม"/>
              </a:rPr>
              <a:t>Unit staff might be short and have an increased workload.</a:t>
            </a:r>
          </a:p>
          <a:p>
            <a:pPr marL="2331720" lvl="3" indent="-582930" algn="just">
              <a:lnSpc>
                <a:spcPts val="4140"/>
              </a:lnSpc>
              <a:buFont typeface="Arial"/>
              <a:buChar char="￭"/>
            </a:pPr>
            <a:r>
              <a:rPr lang="en-US" sz="3600" dirty="0">
                <a:solidFill>
                  <a:srgbClr val="2F3954"/>
                </a:solidFill>
                <a:latin typeface="ไอติม"/>
                <a:ea typeface="ไอติม"/>
                <a:cs typeface="ไอติม"/>
                <a:sym typeface="ไอติม"/>
              </a:rPr>
              <a:t>Unit staff, sometimes, can not prioritize feeding patients.</a:t>
            </a:r>
          </a:p>
          <a:p>
            <a:r>
              <a:rPr lang="en-US" dirty="0"/>
              <a:t>Give personal life experience example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Shune S. E. (2020). An Altered Eating Experience: Attitudes Toward Feeding Assistance Among Younger and Older Adults. Rehabilitation nursing : the official journal of the Association of Rehabilitation Nurses, 45(2), 97–105. https://</a:t>
            </a:r>
            <a:r>
              <a:rPr lang="en-US" dirty="0" err="1"/>
              <a:t>doi.org</a:t>
            </a:r>
            <a:r>
              <a:rPr lang="en-US" dirty="0"/>
              <a:t>/10.1097/rnj.0000000000000147</a:t>
            </a:r>
          </a:p>
          <a:p>
            <a:endParaRPr lang="en-US" dirty="0"/>
          </a:p>
          <a:p>
            <a:r>
              <a:rPr lang="en-US" dirty="0"/>
              <a:t>Heaven, B., Bamford, C., May, C., &amp; Moynihan, P. (2012). Food work and feeding assistance on hospital wards. Sociology of Health &amp; Illness, 35(4), 628-642. https://</a:t>
            </a:r>
            <a:r>
              <a:rPr lang="en-US" dirty="0" err="1"/>
              <a:t>doi.org</a:t>
            </a:r>
            <a:r>
              <a:rPr lang="en-US" dirty="0"/>
              <a:t>/10.1111/j.1467-9566.2012.01515.x</a:t>
            </a:r>
          </a:p>
          <a:p>
            <a:endParaRPr lang="en-US" dirty="0"/>
          </a:p>
          <a:p>
            <a:r>
              <a:rPr lang="en-US" dirty="0"/>
              <a:t>Park, D., Hoshi, Y., Mahajan, H. P., Kim, H. K., Erickson, Z., Rogers, W. A., &amp; Kemp, C. C. (2020). Active-robot-assisted feeding with a general-purpose mobile manipulator: Design, evaluation, and lessons learned. Science Direct, 124(2020), e103344. https://</a:t>
            </a:r>
            <a:r>
              <a:rPr lang="en-US" dirty="0" err="1"/>
              <a:t>doi.org</a:t>
            </a:r>
            <a:r>
              <a:rPr lang="en-US" dirty="0"/>
              <a:t>/10.1016/j.robot.2019.103344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Obi. (2025). What is Obi. https://</a:t>
            </a:r>
            <a:r>
              <a:rPr lang="en-US" dirty="0" err="1"/>
              <a:t>meetobi.com</a:t>
            </a:r>
            <a:r>
              <a:rPr lang="en-US" dirty="0"/>
              <a:t>/?</a:t>
            </a:r>
            <a:r>
              <a:rPr lang="en-US" dirty="0" err="1"/>
              <a:t>srsltid</a:t>
            </a:r>
            <a:r>
              <a:rPr lang="en-US" dirty="0"/>
              <a:t>=AfmBOooUM0EJkGCtyLv8vkbhn6fN5xcaoEl7X4SNB-5_6BY5Ie_QKJwd</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3F6D0-AA13-F845-DD17-8430CBAFC91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5A5F47-B2F1-8E4D-F5E4-B8CD7025218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5FF25FE-7AC9-E511-48E5-D42A902BD56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B8B9A7C-0CCF-836D-BBFF-DC513C7702F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CA5EE22-620E-517D-DE25-0A2C3BC6F0E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616C9D07-6EC0-268C-F3D6-35B82ED73B8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87CEC69-344B-4D02-3E02-C25B4C1C378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7127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3954"/>
                </a:solidFill>
                <a:latin typeface="ไอติม"/>
                <a:ea typeface="ไอติม"/>
                <a:cs typeface="ไอติม"/>
                <a:sym typeface="ไอติม"/>
              </a:rPr>
              <a:t>The US have taken the lead to implement the idea of assisted feeding robots with focus on people with motor impairments. </a:t>
            </a:r>
          </a:p>
          <a:p>
            <a:endParaRPr lang="en-US" dirty="0"/>
          </a:p>
          <a:p>
            <a:r>
              <a:rPr lang="en-US" dirty="0"/>
              <a:t>Obi. (2025). What is Obi. https://</a:t>
            </a:r>
            <a:r>
              <a:rPr lang="en-US" dirty="0" err="1"/>
              <a:t>meetobi.com</a:t>
            </a:r>
            <a:r>
              <a:rPr lang="en-US" dirty="0"/>
              <a:t>/?</a:t>
            </a:r>
            <a:r>
              <a:rPr lang="en-US" dirty="0" err="1"/>
              <a:t>srsltid</a:t>
            </a:r>
            <a:r>
              <a:rPr lang="en-US" dirty="0"/>
              <a:t>=AfmBOooUM0EJkGCtyLv8vkbhn6fN5xcaoEl7X4SNB-5_6BY5Ie_QKJwd</a:t>
            </a:r>
          </a:p>
          <a:p>
            <a:endParaRPr lang="en-US" dirty="0"/>
          </a:p>
          <a:p>
            <a:r>
              <a:rPr lang="en-US" dirty="0"/>
              <a:t>Miller, K. (2023). Building a precise assistive-feeding robot that can handle any meal. Stanford University. https://</a:t>
            </a:r>
            <a:r>
              <a:rPr lang="en-US" dirty="0" err="1"/>
              <a:t>hai.stanford.edu</a:t>
            </a:r>
            <a:r>
              <a:rPr lang="en-US" dirty="0"/>
              <a:t>/news/building-precise-assistive-feeding-robot-can-handle-any-meal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Obi. (2025). What is Obi. https://</a:t>
            </a:r>
            <a:r>
              <a:rPr lang="en-US" dirty="0" err="1"/>
              <a:t>meetobi.com</a:t>
            </a:r>
            <a:r>
              <a:rPr lang="en-US" dirty="0"/>
              <a:t>/?</a:t>
            </a:r>
            <a:r>
              <a:rPr lang="en-US" dirty="0" err="1"/>
              <a:t>srsltid</a:t>
            </a:r>
            <a:r>
              <a:rPr lang="en-US" dirty="0"/>
              <a:t>=AfmBOooUM0EJkGCtyLv8vkbhn6fN5xcaoEl7X4SNB-5_6BY5Ie_QKJwd</a:t>
            </a:r>
          </a:p>
          <a:p>
            <a:endParaRPr lang="en-US" dirty="0"/>
          </a:p>
          <a:p>
            <a:r>
              <a:rPr lang="en-US" dirty="0"/>
              <a:t>Sadiq, S. (2025). People with motor impairments help develop robotic feeding assistant at University of Washington. https://</a:t>
            </a:r>
            <a:r>
              <a:rPr lang="en-US" dirty="0" err="1"/>
              <a:t>www.opb.org</a:t>
            </a:r>
            <a:r>
              <a:rPr lang="en-US" dirty="0"/>
              <a:t>/article/2025/03/31/think-out-loud-robotic-feeding-assistant-robotics-motot-impairments-food-disabilities-caregivers/</a:t>
            </a:r>
          </a:p>
          <a:p>
            <a:endParaRPr lang="en-US" dirty="0"/>
          </a:p>
          <a:p>
            <a:r>
              <a:rPr lang="en-US" dirty="0"/>
              <a:t>Uhlarik, M. (2025). Restoring mealtime independence: Robotic feeders empower people. Canadian Healthcare Technology. https://</a:t>
            </a:r>
            <a:r>
              <a:rPr lang="en-US" dirty="0" err="1"/>
              <a:t>www.canhealth.com</a:t>
            </a:r>
            <a:r>
              <a:rPr lang="en-US" dirty="0"/>
              <a:t>/2025/02/28/restoring-mealtime-independence-robotic-feeders-empower-people/</a:t>
            </a:r>
          </a:p>
          <a:p>
            <a:endParaRPr lang="en-US" dirty="0"/>
          </a:p>
          <a:p>
            <a:endParaRPr lang="en-US" dirty="0"/>
          </a:p>
          <a:p>
            <a:r>
              <a:rPr lang="en-US" dirty="0" err="1"/>
              <a:t>Mashrur</a:t>
            </a:r>
            <a:r>
              <a:rPr lang="en-US" dirty="0"/>
              <a:t> T, Ghulam Z, French G, Abdullah HA. Assistive feeding robot for upper limb impairment—Testing and validation. International Journal of Advanced Robotic Systems. 2023;20(4). doi:10.1177/17298806231183571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407E5-5E62-CAF6-60FE-D678DCD726A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1FC490-1F80-1946-4D78-F2CF24414C3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038BA75-A44F-4537-FC20-CA242100764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805B1E2-D764-9029-D398-ABB4BDD1F2A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CA5F190-4DAE-E55F-2D3C-2170B2886B7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Obi. (2025). What is Obi. https://meetobi.com/?srsltid=AfmBOooUM0EJkGCtyLv8vkbhn6fN5xcaoEl7X4SNB-5_6BY5Ie_QKJwd</a:t>
            </a:r>
          </a:p>
          <a:p>
            <a:endParaRPr lang="en-US"/>
          </a:p>
          <a:p>
            <a:r>
              <a:rPr lang="en-US"/>
              <a:t>Sadiq, S. (2025). People with motor impairments help develop robotic feeding assistant at University of Washington. https://www.opb.org/article/2025/03/31/think-out-loud-robotic-feeding-assistant-robotics-motot-impairments-food-disabilities-caregivers/</a:t>
            </a:r>
          </a:p>
          <a:p>
            <a:endParaRPr lang="en-US"/>
          </a:p>
          <a:p>
            <a:r>
              <a:rPr lang="en-US"/>
              <a:t>Uhlarik, M. (2025). Restoring mealtime independence: Robotic feeders empower people. Canadian Healthcare Technology. https://www.canhealth.com/2025/02/28/restoring-mealtime-independence-robotic-feeders-empower-people/</a:t>
            </a:r>
          </a:p>
          <a:p>
            <a:endParaRPr lang="en-US"/>
          </a:p>
          <a:p>
            <a:endParaRPr lang="en-US"/>
          </a:p>
          <a:p>
            <a:r>
              <a:rPr lang="en-US"/>
              <a:t>Mashrur T, Ghulam Z, French G, Abdullah HA. Assistive feeding robot for upper limb impairment—Testing and validation. International Journal of Advanced Robotic Systems. 2023;20(4). doi:10.1177/17298806231183571</a:t>
            </a:r>
          </a:p>
        </p:txBody>
      </p:sp>
      <p:sp>
        <p:nvSpPr>
          <p:cNvPr id="6" name="Footer Placeholder 5">
            <a:extLst>
              <a:ext uri="{FF2B5EF4-FFF2-40B4-BE49-F238E27FC236}">
                <a16:creationId xmlns:a16="http://schemas.microsoft.com/office/drawing/2014/main" id="{D7639732-86A2-C30A-15BC-F86D3ABF6A4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A0DA622-7DCF-88C7-ABBF-650FE48E954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8152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https://hai.stanford.edu/news/building-precise-assistive-feeding-robot-can-handle-any-meal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hyperlink" Target="https://doi.org/10.1016/j.robot.2019.103344" TargetMode="External"/><Relationship Id="rId4" Type="http://schemas.openxmlformats.org/officeDocument/2006/relationships/image" Target="../media/image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hyperlink" Target="https://doi.org/10.1177/172988062311835" TargetMode="External"/><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flipV="1">
            <a:off x="12763072" y="4036979"/>
            <a:ext cx="6301816" cy="7059061"/>
          </a:xfrm>
          <a:custGeom>
            <a:avLst/>
            <a:gdLst/>
            <a:ahLst/>
            <a:cxnLst/>
            <a:rect l="l" t="t" r="r" b="b"/>
            <a:pathLst>
              <a:path w="6301816" h="7059061">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928510" y="8377371"/>
            <a:ext cx="4939574" cy="3819258"/>
          </a:xfrm>
          <a:custGeom>
            <a:avLst/>
            <a:gdLst/>
            <a:ahLst/>
            <a:cxnLst/>
            <a:rect l="l" t="t" r="r" b="b"/>
            <a:pathLst>
              <a:path w="4939574" h="3819258">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800000">
            <a:off x="13993708" y="-1675435"/>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4652278" y="8589942"/>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0050803">
            <a:off x="11418159" y="-1697058"/>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1294632" y="1952867"/>
            <a:ext cx="15698731" cy="3046095"/>
          </a:xfrm>
          <a:prstGeom prst="rect">
            <a:avLst/>
          </a:prstGeom>
        </p:spPr>
        <p:txBody>
          <a:bodyPr lIns="0" tIns="0" rIns="0" bIns="0" rtlCol="0" anchor="t">
            <a:spAutoFit/>
          </a:bodyPr>
          <a:lstStyle/>
          <a:p>
            <a:pPr algn="ctr">
              <a:lnSpc>
                <a:spcPts val="11640"/>
              </a:lnSpc>
            </a:pPr>
            <a:r>
              <a:rPr lang="en-US" sz="12000" dirty="0">
                <a:solidFill>
                  <a:srgbClr val="2F3954"/>
                </a:solidFill>
                <a:latin typeface="Sniglet"/>
                <a:ea typeface="Sniglet"/>
                <a:cs typeface="Sniglet"/>
                <a:sym typeface="Sniglet"/>
              </a:rPr>
              <a:t>ASSISTED-FEEDING ROBOTS IN HOSPITALS</a:t>
            </a:r>
          </a:p>
        </p:txBody>
      </p:sp>
      <p:sp>
        <p:nvSpPr>
          <p:cNvPr id="12" name="TextBox 12"/>
          <p:cNvSpPr txBox="1"/>
          <p:nvPr/>
        </p:nvSpPr>
        <p:spPr>
          <a:xfrm>
            <a:off x="2021014" y="5537338"/>
            <a:ext cx="14245969" cy="4282454"/>
          </a:xfrm>
          <a:prstGeom prst="rect">
            <a:avLst/>
          </a:prstGeom>
        </p:spPr>
        <p:txBody>
          <a:bodyPr lIns="0" tIns="0" rIns="0" bIns="0" rtlCol="0" anchor="t">
            <a:spAutoFit/>
          </a:bodyPr>
          <a:lstStyle/>
          <a:p>
            <a:pPr algn="ctr"/>
            <a:r>
              <a:rPr lang="en-US" sz="3999" dirty="0">
                <a:solidFill>
                  <a:srgbClr val="2F3954"/>
                </a:solidFill>
                <a:latin typeface="ไอติม"/>
                <a:ea typeface="ไอติม"/>
                <a:cs typeface="ไอติม"/>
                <a:sym typeface="ไอติม"/>
              </a:rPr>
              <a:t>Kulvir K. Moudgil</a:t>
            </a:r>
          </a:p>
          <a:p>
            <a:pPr algn="ctr"/>
            <a:r>
              <a:rPr lang="en-US" sz="3999" dirty="0">
                <a:solidFill>
                  <a:srgbClr val="2F3954"/>
                </a:solidFill>
                <a:latin typeface="ไอติม"/>
                <a:ea typeface="ไอติม"/>
                <a:cs typeface="ไอติม"/>
                <a:sym typeface="ไอติม"/>
              </a:rPr>
              <a:t>T00643695</a:t>
            </a:r>
          </a:p>
          <a:p>
            <a:pPr algn="ctr"/>
            <a:r>
              <a:rPr lang="en-US" sz="3999" dirty="0">
                <a:solidFill>
                  <a:srgbClr val="2F3954"/>
                </a:solidFill>
                <a:latin typeface="ไอติม"/>
                <a:ea typeface="ไอติม"/>
                <a:cs typeface="ไอติม"/>
                <a:sym typeface="ไอติม"/>
              </a:rPr>
              <a:t>Master of Nursing, Thompson Rivers University</a:t>
            </a:r>
          </a:p>
          <a:p>
            <a:pPr algn="ctr"/>
            <a:r>
              <a:rPr lang="en-US" sz="3999" dirty="0">
                <a:solidFill>
                  <a:srgbClr val="2F3954"/>
                </a:solidFill>
                <a:latin typeface="ไอติม"/>
                <a:ea typeface="ไอติม"/>
                <a:cs typeface="ไอติม"/>
                <a:sym typeface="ไอติม"/>
              </a:rPr>
              <a:t>HLTH 5500: Integrating Information </a:t>
            </a:r>
            <a:r>
              <a:rPr lang="en-US" sz="3999" dirty="0" err="1">
                <a:solidFill>
                  <a:srgbClr val="2F3954"/>
                </a:solidFill>
                <a:latin typeface="ไอติม"/>
                <a:ea typeface="ไอติม"/>
                <a:cs typeface="ไอติม"/>
                <a:sym typeface="ไอติม"/>
              </a:rPr>
              <a:t>Techonology</a:t>
            </a:r>
            <a:r>
              <a:rPr lang="en-US" sz="3999" dirty="0">
                <a:solidFill>
                  <a:srgbClr val="2F3954"/>
                </a:solidFill>
                <a:latin typeface="ไอติม"/>
                <a:ea typeface="ไอติม"/>
                <a:cs typeface="ไอติม"/>
                <a:sym typeface="ไอติม"/>
              </a:rPr>
              <a:t> in Healthcare</a:t>
            </a:r>
          </a:p>
          <a:p>
            <a:pPr algn="ctr"/>
            <a:r>
              <a:rPr lang="en-US" sz="3999" dirty="0">
                <a:solidFill>
                  <a:srgbClr val="2F3954"/>
                </a:solidFill>
                <a:latin typeface="ไอติม"/>
                <a:ea typeface="ไอติม"/>
                <a:cs typeface="ไอติม"/>
                <a:sym typeface="ไอติม"/>
              </a:rPr>
              <a:t>Dr. Anila Virani</a:t>
            </a:r>
          </a:p>
          <a:p>
            <a:pPr algn="ctr"/>
            <a:r>
              <a:rPr lang="en-US" sz="3999" dirty="0">
                <a:solidFill>
                  <a:srgbClr val="2F3954"/>
                </a:solidFill>
                <a:latin typeface="ไอติม"/>
                <a:ea typeface="ไอติม"/>
                <a:cs typeface="ไอติม"/>
                <a:sym typeface="ไอติม"/>
              </a:rPr>
              <a:t>June 13, 2025</a:t>
            </a:r>
          </a:p>
          <a:p>
            <a:pPr algn="ctr">
              <a:lnSpc>
                <a:spcPts val="4599"/>
              </a:lnSpc>
            </a:pPr>
            <a:endParaRPr lang="en-US" sz="3999" dirty="0">
              <a:solidFill>
                <a:srgbClr val="2F3954"/>
              </a:solidFill>
              <a:latin typeface="ไอติม"/>
              <a:ea typeface="ไอติม"/>
              <a:cs typeface="ไอติม"/>
              <a:sym typeface="ไอติม"/>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4181135" y="0"/>
            <a:ext cx="9925730" cy="1414600"/>
          </a:xfrm>
          <a:prstGeom prst="rect">
            <a:avLst/>
          </a:prstGeom>
        </p:spPr>
        <p:txBody>
          <a:bodyPr lIns="0" tIns="0" rIns="0" bIns="0" rtlCol="0" anchor="t">
            <a:spAutoFit/>
          </a:bodyPr>
          <a:lstStyle/>
          <a:p>
            <a:pPr algn="ctr">
              <a:lnSpc>
                <a:spcPts val="10551"/>
              </a:lnSpc>
            </a:pPr>
            <a:r>
              <a:rPr lang="en-US" sz="9600" dirty="0">
                <a:solidFill>
                  <a:srgbClr val="2F3954"/>
                </a:solidFill>
                <a:latin typeface="Sniglet"/>
                <a:ea typeface="Sniglet"/>
                <a:cs typeface="Sniglet"/>
                <a:sym typeface="Sniglet"/>
              </a:rPr>
              <a:t>NARRATION</a:t>
            </a:r>
          </a:p>
        </p:txBody>
      </p:sp>
      <p:sp>
        <p:nvSpPr>
          <p:cNvPr id="7" name="TextBox 7"/>
          <p:cNvSpPr txBox="1"/>
          <p:nvPr/>
        </p:nvSpPr>
        <p:spPr>
          <a:xfrm>
            <a:off x="25400" y="1067564"/>
            <a:ext cx="18288000" cy="9541073"/>
          </a:xfrm>
          <a:prstGeom prst="rect">
            <a:avLst/>
          </a:prstGeom>
        </p:spPr>
        <p:txBody>
          <a:bodyPr lIns="0" tIns="0" rIns="0" bIns="0" rtlCol="0" anchor="t">
            <a:spAutoFit/>
          </a:bodyPr>
          <a:lstStyle/>
          <a:p>
            <a:pPr algn="l">
              <a:lnSpc>
                <a:spcPts val="3104"/>
              </a:lnSpc>
            </a:pPr>
            <a:r>
              <a:rPr lang="en-US" sz="2800" dirty="0">
                <a:solidFill>
                  <a:srgbClr val="2F3954"/>
                </a:solidFill>
                <a:latin typeface="ไอติม"/>
                <a:ea typeface="ไอติม"/>
                <a:cs typeface="ไอติม"/>
                <a:sym typeface="ไอติม"/>
              </a:rPr>
              <a:t>          Miss Allie Watson, a 40-year-old woman, was admitted to the hospital after suffering a stroke. The protocol for hot strokes was initiated, and she required hospitalization for close monitoring. Post-stroke, Allie faced significant challenges, including a right-sided deficit characterized by facial droop and weakness in her right arm. </a:t>
            </a:r>
          </a:p>
          <a:p>
            <a:pPr algn="l">
              <a:lnSpc>
                <a:spcPts val="3104"/>
              </a:lnSpc>
            </a:pPr>
            <a:r>
              <a:rPr lang="en-US" sz="2800" dirty="0">
                <a:solidFill>
                  <a:srgbClr val="2F3954"/>
                </a:solidFill>
                <a:latin typeface="ไอติม"/>
                <a:ea typeface="ไอติม"/>
                <a:cs typeface="ไอติม"/>
                <a:sym typeface="ไอติม"/>
              </a:rPr>
              <a:t>          After her transfer to the rehabilitation unit, Allie found it difficult to feed herself due to her right-sided weakness, impacting her ability to chew and manage her meals effectively. This led to frustration, particularly as her weight dropped from 65.6 kg to 61.3 kg within a week, compounded by a lack of family support. She also appeared dehydrated and weak. </a:t>
            </a:r>
          </a:p>
          <a:p>
            <a:pPr algn="l">
              <a:lnSpc>
                <a:spcPts val="3104"/>
              </a:lnSpc>
            </a:pPr>
            <a:r>
              <a:rPr lang="en-US" sz="2800" dirty="0">
                <a:solidFill>
                  <a:srgbClr val="2F3954"/>
                </a:solidFill>
                <a:latin typeface="ไอติม"/>
                <a:ea typeface="ไอติม"/>
                <a:cs typeface="ไอติม"/>
                <a:sym typeface="ไอติม"/>
              </a:rPr>
              <a:t>          During her hospital stay, Allie had a remarkable encounter with a robot named Row, which recognized her condition and introduced itself. Row supported her by bringing meal trays, providing companionship during meals, and assisting her with eating. Allie was pleasantly surprised by Row's capabilities and interaction style, which made her feel understood. </a:t>
            </a:r>
          </a:p>
          <a:p>
            <a:pPr algn="l">
              <a:lnSpc>
                <a:spcPts val="3104"/>
              </a:lnSpc>
            </a:pPr>
            <a:r>
              <a:rPr lang="en-US" sz="2800" dirty="0">
                <a:solidFill>
                  <a:srgbClr val="2F3954"/>
                </a:solidFill>
                <a:latin typeface="ไอติม"/>
                <a:ea typeface="ไอติม"/>
                <a:cs typeface="ไอติม"/>
                <a:sym typeface="ไอติม"/>
              </a:rPr>
              <a:t>          Over the nearly three months in the hospital, Allie focused on regaining her strength and adapting to her new circumstances. With Row's help, her calorie intake improved significantly, enabling her to gain weight back up to 66 kg after three months. Allie grew stronger and remained in great spirits, ultimately expressing her gratitude to Row as she prepared for discharge. She acknowledged that Row played a crucial role in her recovery, praising the technological advancements that had positively impacted her journey. </a:t>
            </a:r>
          </a:p>
          <a:p>
            <a:pPr algn="l">
              <a:lnSpc>
                <a:spcPts val="3104"/>
              </a:lnSpc>
            </a:pPr>
            <a:r>
              <a:rPr lang="en-US" sz="2800" dirty="0">
                <a:solidFill>
                  <a:srgbClr val="2F3954"/>
                </a:solidFill>
                <a:latin typeface="ไอติม"/>
                <a:ea typeface="ไอติม"/>
                <a:cs typeface="ไอติม"/>
                <a:sym typeface="ไอติม"/>
              </a:rPr>
              <a:t>          After her hospital stay, Row continued to assist Allie at home for a month to help maintain her new nutritional baseline under hospital loan program. They worked together to maintain proper calorie intake and weight at home. </a:t>
            </a:r>
          </a:p>
          <a:p>
            <a:pPr algn="l">
              <a:lnSpc>
                <a:spcPts val="3104"/>
              </a:lnSpc>
            </a:pPr>
            <a:r>
              <a:rPr lang="en-US" sz="2800" dirty="0">
                <a:solidFill>
                  <a:srgbClr val="2F3954"/>
                </a:solidFill>
                <a:latin typeface="ไอติม"/>
                <a:ea typeface="ไอติม"/>
                <a:cs typeface="ไอติม"/>
                <a:sym typeface="ไอติม"/>
              </a:rPr>
              <a:t>          The use of robots like Row in hospitals has led to notable improvements in patient outcomes, particularly among stroke victims. The introduction of assisted feeding robots resulted in a marked reduction in malnutrition rates, increased calorie intake, better weight management, fewer nasogastric tube insertions, and decreased hospital readmissions. Patients reported feeling more energized and showed greater recovery rates, highlighting the positive impact of assisted-feeding robots technology in healthcare.</a:t>
            </a:r>
          </a:p>
          <a:p>
            <a:pPr algn="l">
              <a:lnSpc>
                <a:spcPts val="3104"/>
              </a:lnSpc>
            </a:pPr>
            <a:endParaRPr lang="en-US" sz="2699" dirty="0">
              <a:solidFill>
                <a:srgbClr val="2F3954"/>
              </a:solidFill>
              <a:latin typeface="ไอติม"/>
              <a:ea typeface="ไอติม"/>
              <a:cs typeface="ไอติม"/>
              <a:sym typeface="ไอติม"/>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flipV="1">
            <a:off x="12763072" y="4036979"/>
            <a:ext cx="6301816" cy="7059061"/>
          </a:xfrm>
          <a:custGeom>
            <a:avLst/>
            <a:gdLst/>
            <a:ahLst/>
            <a:cxnLst/>
            <a:rect l="l" t="t" r="r" b="b"/>
            <a:pathLst>
              <a:path w="6301816" h="7059061">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928510" y="8377371"/>
            <a:ext cx="4939574" cy="3819258"/>
          </a:xfrm>
          <a:custGeom>
            <a:avLst/>
            <a:gdLst/>
            <a:ahLst/>
            <a:cxnLst/>
            <a:rect l="l" t="t" r="r" b="b"/>
            <a:pathLst>
              <a:path w="4939574" h="3819258">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800000">
            <a:off x="13993708" y="-1675435"/>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4652278" y="8377371"/>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0050803">
            <a:off x="11418159" y="-1697058"/>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408999" y="2153963"/>
            <a:ext cx="3999249" cy="5979075"/>
          </a:xfrm>
          <a:custGeom>
            <a:avLst/>
            <a:gdLst/>
            <a:ahLst/>
            <a:cxnLst/>
            <a:rect l="l" t="t" r="r" b="b"/>
            <a:pathLst>
              <a:path w="3999249" h="5979075">
                <a:moveTo>
                  <a:pt x="0" y="0"/>
                </a:moveTo>
                <a:lnTo>
                  <a:pt x="3999249" y="0"/>
                </a:lnTo>
                <a:lnTo>
                  <a:pt x="3999249" y="5979074"/>
                </a:lnTo>
                <a:lnTo>
                  <a:pt x="0" y="5979074"/>
                </a:lnTo>
                <a:lnTo>
                  <a:pt x="0" y="0"/>
                </a:lnTo>
                <a:close/>
              </a:path>
            </a:pathLst>
          </a:custGeom>
          <a:blipFill>
            <a:blip r:embed="rId10"/>
            <a:stretch>
              <a:fillRect/>
            </a:stretch>
          </a:blipFill>
        </p:spPr>
        <p:txBody>
          <a:bodyPr/>
          <a:lstStyle/>
          <a:p>
            <a:endParaRPr lang="en-US"/>
          </a:p>
        </p:txBody>
      </p:sp>
      <p:sp>
        <p:nvSpPr>
          <p:cNvPr id="12" name="TextBox 12"/>
          <p:cNvSpPr txBox="1"/>
          <p:nvPr/>
        </p:nvSpPr>
        <p:spPr>
          <a:xfrm>
            <a:off x="796982" y="3055459"/>
            <a:ext cx="7710592" cy="4195133"/>
          </a:xfrm>
          <a:prstGeom prst="rect">
            <a:avLst/>
          </a:prstGeom>
        </p:spPr>
        <p:txBody>
          <a:bodyPr lIns="0" tIns="0" rIns="0" bIns="0" rtlCol="0" anchor="t">
            <a:spAutoFit/>
          </a:bodyPr>
          <a:lstStyle/>
          <a:p>
            <a:pPr marL="788217" lvl="1" indent="-394108" algn="l">
              <a:lnSpc>
                <a:spcPts val="4198"/>
              </a:lnSpc>
              <a:buFont typeface="Arial"/>
              <a:buChar char="•"/>
            </a:pPr>
            <a:r>
              <a:rPr lang="en-US" sz="3650">
                <a:solidFill>
                  <a:srgbClr val="2F3954"/>
                </a:solidFill>
                <a:latin typeface="ไอติม"/>
                <a:ea typeface="ไอติม"/>
                <a:cs typeface="ไอติม"/>
                <a:sym typeface="ไอติม"/>
              </a:rPr>
              <a:t>Illustrate a weak 40-year-old woman who has suffered a stroke, exhibiting right-sided facial droop and weakness in her right arm in hospital while standing on a weighing scale, crying.</a:t>
            </a:r>
          </a:p>
          <a:p>
            <a:pPr algn="r">
              <a:lnSpc>
                <a:spcPts val="4198"/>
              </a:lnSpc>
            </a:pPr>
            <a:r>
              <a:rPr lang="en-US" sz="3650">
                <a:solidFill>
                  <a:srgbClr val="2F3954"/>
                </a:solidFill>
                <a:latin typeface="ไอติม"/>
                <a:ea typeface="ไอติม"/>
                <a:cs typeface="ไอติม"/>
                <a:sym typeface="ไอติม"/>
              </a:rPr>
              <a:t>(Open AI, 2023)</a:t>
            </a:r>
          </a:p>
          <a:p>
            <a:pPr algn="l">
              <a:lnSpc>
                <a:spcPts val="4198"/>
              </a:lnSpc>
            </a:pPr>
            <a:endParaRPr lang="en-US" sz="3650">
              <a:solidFill>
                <a:srgbClr val="2F3954"/>
              </a:solidFill>
              <a:latin typeface="ไอติม"/>
              <a:ea typeface="ไอติม"/>
              <a:cs typeface="ไอติม"/>
              <a:sym typeface="ไอติม"/>
            </a:endParaRPr>
          </a:p>
        </p:txBody>
      </p:sp>
      <p:sp>
        <p:nvSpPr>
          <p:cNvPr id="13" name="TextBox 13"/>
          <p:cNvSpPr txBox="1"/>
          <p:nvPr/>
        </p:nvSpPr>
        <p:spPr>
          <a:xfrm>
            <a:off x="4011064" y="508952"/>
            <a:ext cx="9982644" cy="1239521"/>
          </a:xfrm>
          <a:prstGeom prst="rect">
            <a:avLst/>
          </a:prstGeom>
        </p:spPr>
        <p:txBody>
          <a:bodyPr lIns="0" tIns="0" rIns="0" bIns="0" rtlCol="0" anchor="t">
            <a:spAutoFit/>
          </a:bodyPr>
          <a:lstStyle/>
          <a:p>
            <a:pPr algn="ctr">
              <a:lnSpc>
                <a:spcPts val="9215"/>
              </a:lnSpc>
            </a:pPr>
            <a:r>
              <a:rPr lang="en-US" sz="9500">
                <a:solidFill>
                  <a:srgbClr val="2F3954"/>
                </a:solidFill>
                <a:latin typeface="Sniglet"/>
                <a:ea typeface="Sniglet"/>
                <a:cs typeface="Sniglet"/>
                <a:sym typeface="Sniglet"/>
              </a:rPr>
              <a:t>IMAGE 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flipV="1">
            <a:off x="12763072" y="4036979"/>
            <a:ext cx="6301816" cy="7059061"/>
          </a:xfrm>
          <a:custGeom>
            <a:avLst/>
            <a:gdLst/>
            <a:ahLst/>
            <a:cxnLst/>
            <a:rect l="l" t="t" r="r" b="b"/>
            <a:pathLst>
              <a:path w="6301816" h="7059061">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928510" y="8377371"/>
            <a:ext cx="4939574" cy="3819258"/>
          </a:xfrm>
          <a:custGeom>
            <a:avLst/>
            <a:gdLst/>
            <a:ahLst/>
            <a:cxnLst/>
            <a:rect l="l" t="t" r="r" b="b"/>
            <a:pathLst>
              <a:path w="4939574" h="3819258">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800000">
            <a:off x="13993708" y="-1675435"/>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4652278" y="8377371"/>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0050803">
            <a:off x="11418159" y="-1697058"/>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249173" y="2439365"/>
            <a:ext cx="4318902" cy="6226638"/>
          </a:xfrm>
          <a:custGeom>
            <a:avLst/>
            <a:gdLst/>
            <a:ahLst/>
            <a:cxnLst/>
            <a:rect l="l" t="t" r="r" b="b"/>
            <a:pathLst>
              <a:path w="4318902" h="6226638">
                <a:moveTo>
                  <a:pt x="0" y="0"/>
                </a:moveTo>
                <a:lnTo>
                  <a:pt x="4318902" y="0"/>
                </a:lnTo>
                <a:lnTo>
                  <a:pt x="4318902" y="6226638"/>
                </a:lnTo>
                <a:lnTo>
                  <a:pt x="0" y="6226638"/>
                </a:lnTo>
                <a:lnTo>
                  <a:pt x="0" y="0"/>
                </a:lnTo>
                <a:close/>
              </a:path>
            </a:pathLst>
          </a:custGeom>
          <a:blipFill>
            <a:blip r:embed="rId10"/>
            <a:stretch>
              <a:fillRect/>
            </a:stretch>
          </a:blipFill>
        </p:spPr>
        <p:txBody>
          <a:bodyPr/>
          <a:lstStyle/>
          <a:p>
            <a:endParaRPr lang="en-US"/>
          </a:p>
        </p:txBody>
      </p:sp>
      <p:sp>
        <p:nvSpPr>
          <p:cNvPr id="12" name="TextBox 12"/>
          <p:cNvSpPr txBox="1"/>
          <p:nvPr/>
        </p:nvSpPr>
        <p:spPr>
          <a:xfrm>
            <a:off x="1036140" y="3055459"/>
            <a:ext cx="7232277" cy="4195133"/>
          </a:xfrm>
          <a:prstGeom prst="rect">
            <a:avLst/>
          </a:prstGeom>
        </p:spPr>
        <p:txBody>
          <a:bodyPr lIns="0" tIns="0" rIns="0" bIns="0" rtlCol="0" anchor="t">
            <a:spAutoFit/>
          </a:bodyPr>
          <a:lstStyle/>
          <a:p>
            <a:pPr marL="788217" lvl="1" indent="-394108" algn="l">
              <a:lnSpc>
                <a:spcPts val="4198"/>
              </a:lnSpc>
              <a:buFont typeface="Arial"/>
              <a:buChar char="•"/>
            </a:pPr>
            <a:r>
              <a:rPr lang="en-US" sz="3650">
                <a:solidFill>
                  <a:srgbClr val="2F3954"/>
                </a:solidFill>
                <a:latin typeface="ไอติม"/>
                <a:ea typeface="ไอติม"/>
                <a:cs typeface="ไอติม"/>
                <a:sym typeface="ไอติม"/>
              </a:rPr>
              <a:t>Illustrate a weak 40-year-old woman who has suffered a stroke, exhibiting right-sided facial droop and weakness in her right arm in hospital, visibly frustrated as she accidentally spills food from her meal tray.</a:t>
            </a:r>
          </a:p>
          <a:p>
            <a:pPr algn="r">
              <a:lnSpc>
                <a:spcPts val="4198"/>
              </a:lnSpc>
            </a:pPr>
            <a:r>
              <a:rPr lang="en-US" sz="3650">
                <a:solidFill>
                  <a:srgbClr val="2F3954"/>
                </a:solidFill>
                <a:latin typeface="ไอติม"/>
                <a:ea typeface="ไอติม"/>
                <a:cs typeface="ไอติม"/>
                <a:sym typeface="ไอติม"/>
              </a:rPr>
              <a:t>(Open AI, 2023)</a:t>
            </a:r>
          </a:p>
        </p:txBody>
      </p:sp>
      <p:sp>
        <p:nvSpPr>
          <p:cNvPr id="13" name="TextBox 13"/>
          <p:cNvSpPr txBox="1"/>
          <p:nvPr/>
        </p:nvSpPr>
        <p:spPr>
          <a:xfrm>
            <a:off x="4152678" y="399020"/>
            <a:ext cx="9982644" cy="1239521"/>
          </a:xfrm>
          <a:prstGeom prst="rect">
            <a:avLst/>
          </a:prstGeom>
        </p:spPr>
        <p:txBody>
          <a:bodyPr lIns="0" tIns="0" rIns="0" bIns="0" rtlCol="0" anchor="t">
            <a:spAutoFit/>
          </a:bodyPr>
          <a:lstStyle/>
          <a:p>
            <a:pPr algn="ctr">
              <a:lnSpc>
                <a:spcPts val="9215"/>
              </a:lnSpc>
            </a:pPr>
            <a:r>
              <a:rPr lang="en-US" sz="9500">
                <a:solidFill>
                  <a:srgbClr val="2F3954"/>
                </a:solidFill>
                <a:latin typeface="Sniglet"/>
                <a:ea typeface="Sniglet"/>
                <a:cs typeface="Sniglet"/>
                <a:sym typeface="Sniglet"/>
              </a:rPr>
              <a:t>IMAGE 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flipV="1">
            <a:off x="12763072" y="4036979"/>
            <a:ext cx="6301816" cy="7059061"/>
          </a:xfrm>
          <a:custGeom>
            <a:avLst/>
            <a:gdLst/>
            <a:ahLst/>
            <a:cxnLst/>
            <a:rect l="l" t="t" r="r" b="b"/>
            <a:pathLst>
              <a:path w="6301816" h="7059061">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928510" y="8377371"/>
            <a:ext cx="4939574" cy="3819258"/>
          </a:xfrm>
          <a:custGeom>
            <a:avLst/>
            <a:gdLst/>
            <a:ahLst/>
            <a:cxnLst/>
            <a:rect l="l" t="t" r="r" b="b"/>
            <a:pathLst>
              <a:path w="4939574" h="3819258">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800000">
            <a:off x="13993708" y="-1675435"/>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4652278" y="8377371"/>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0050803">
            <a:off x="11418159" y="-1697058"/>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023695" y="2439365"/>
            <a:ext cx="6394275" cy="6346318"/>
          </a:xfrm>
          <a:custGeom>
            <a:avLst/>
            <a:gdLst/>
            <a:ahLst/>
            <a:cxnLst/>
            <a:rect l="l" t="t" r="r" b="b"/>
            <a:pathLst>
              <a:path w="6394275" h="6346318">
                <a:moveTo>
                  <a:pt x="0" y="0"/>
                </a:moveTo>
                <a:lnTo>
                  <a:pt x="6394275" y="0"/>
                </a:lnTo>
                <a:lnTo>
                  <a:pt x="6394275" y="6346319"/>
                </a:lnTo>
                <a:lnTo>
                  <a:pt x="0" y="6346319"/>
                </a:lnTo>
                <a:lnTo>
                  <a:pt x="0" y="0"/>
                </a:lnTo>
                <a:close/>
              </a:path>
            </a:pathLst>
          </a:custGeom>
          <a:blipFill>
            <a:blip r:embed="rId10"/>
            <a:stretch>
              <a:fillRect/>
            </a:stretch>
          </a:blipFill>
        </p:spPr>
        <p:txBody>
          <a:bodyPr/>
          <a:lstStyle/>
          <a:p>
            <a:endParaRPr lang="en-US"/>
          </a:p>
        </p:txBody>
      </p:sp>
      <p:sp>
        <p:nvSpPr>
          <p:cNvPr id="12" name="TextBox 12"/>
          <p:cNvSpPr txBox="1"/>
          <p:nvPr/>
        </p:nvSpPr>
        <p:spPr>
          <a:xfrm>
            <a:off x="1302123" y="3262546"/>
            <a:ext cx="7841877" cy="4719008"/>
          </a:xfrm>
          <a:prstGeom prst="rect">
            <a:avLst/>
          </a:prstGeom>
        </p:spPr>
        <p:txBody>
          <a:bodyPr lIns="0" tIns="0" rIns="0" bIns="0" rtlCol="0" anchor="t">
            <a:spAutoFit/>
          </a:bodyPr>
          <a:lstStyle/>
          <a:p>
            <a:pPr marL="788217" lvl="1" indent="-394108" algn="l">
              <a:lnSpc>
                <a:spcPts val="4198"/>
              </a:lnSpc>
              <a:buFont typeface="Arial"/>
              <a:buChar char="•"/>
            </a:pPr>
            <a:r>
              <a:rPr lang="en-US" sz="3650">
                <a:solidFill>
                  <a:srgbClr val="2F3954"/>
                </a:solidFill>
                <a:latin typeface="ไอติม"/>
                <a:ea typeface="ไอติม"/>
                <a:cs typeface="ไอติม"/>
                <a:sym typeface="ไอติม"/>
              </a:rPr>
              <a:t>Illustrate a weak 40-year-old woman who has suffered a stroke, exhibiting right-sided facial droop and weakness in her right arm in hospital, as she engages with an assisted-feeding robot that is cleaning up a spill and helping her eat.</a:t>
            </a:r>
          </a:p>
          <a:p>
            <a:pPr algn="r">
              <a:lnSpc>
                <a:spcPts val="4198"/>
              </a:lnSpc>
            </a:pPr>
            <a:r>
              <a:rPr lang="en-US" sz="3650">
                <a:solidFill>
                  <a:srgbClr val="2F3954"/>
                </a:solidFill>
                <a:latin typeface="ไอติม"/>
                <a:ea typeface="ไอติม"/>
                <a:cs typeface="ไอติม"/>
                <a:sym typeface="ไอติม"/>
              </a:rPr>
              <a:t>(Open AI, 2023)</a:t>
            </a:r>
          </a:p>
        </p:txBody>
      </p:sp>
      <p:sp>
        <p:nvSpPr>
          <p:cNvPr id="13" name="TextBox 13"/>
          <p:cNvSpPr txBox="1"/>
          <p:nvPr/>
        </p:nvSpPr>
        <p:spPr>
          <a:xfrm>
            <a:off x="4152678" y="631546"/>
            <a:ext cx="9982644" cy="1239521"/>
          </a:xfrm>
          <a:prstGeom prst="rect">
            <a:avLst/>
          </a:prstGeom>
        </p:spPr>
        <p:txBody>
          <a:bodyPr lIns="0" tIns="0" rIns="0" bIns="0" rtlCol="0" anchor="t">
            <a:spAutoFit/>
          </a:bodyPr>
          <a:lstStyle/>
          <a:p>
            <a:pPr algn="ctr">
              <a:lnSpc>
                <a:spcPts val="9215"/>
              </a:lnSpc>
            </a:pPr>
            <a:r>
              <a:rPr lang="en-US" sz="9500">
                <a:solidFill>
                  <a:srgbClr val="2F3954"/>
                </a:solidFill>
                <a:latin typeface="Sniglet"/>
                <a:ea typeface="Sniglet"/>
                <a:cs typeface="Sniglet"/>
                <a:sym typeface="Sniglet"/>
              </a:rPr>
              <a:t>IMAGE 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flipV="1">
            <a:off x="12763072" y="4036979"/>
            <a:ext cx="6301816" cy="7059061"/>
          </a:xfrm>
          <a:custGeom>
            <a:avLst/>
            <a:gdLst/>
            <a:ahLst/>
            <a:cxnLst/>
            <a:rect l="l" t="t" r="r" b="b"/>
            <a:pathLst>
              <a:path w="6301816" h="7059061">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868524" y="8843151"/>
            <a:ext cx="4939574" cy="3819258"/>
          </a:xfrm>
          <a:custGeom>
            <a:avLst/>
            <a:gdLst/>
            <a:ahLst/>
            <a:cxnLst/>
            <a:rect l="l" t="t" r="r" b="b"/>
            <a:pathLst>
              <a:path w="4939574" h="3819258">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800000">
            <a:off x="13993708" y="-1675435"/>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411107" y="4282322"/>
            <a:ext cx="6703930" cy="4474874"/>
          </a:xfrm>
          <a:custGeom>
            <a:avLst/>
            <a:gdLst/>
            <a:ahLst/>
            <a:cxnLst/>
            <a:rect l="l" t="t" r="r" b="b"/>
            <a:pathLst>
              <a:path w="6703930" h="4474874">
                <a:moveTo>
                  <a:pt x="0" y="0"/>
                </a:moveTo>
                <a:lnTo>
                  <a:pt x="6703930" y="0"/>
                </a:lnTo>
                <a:lnTo>
                  <a:pt x="6703930" y="4474873"/>
                </a:lnTo>
                <a:lnTo>
                  <a:pt x="0" y="4474873"/>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3810660" y="615341"/>
            <a:ext cx="10666680" cy="2749576"/>
          </a:xfrm>
          <a:prstGeom prst="rect">
            <a:avLst/>
          </a:prstGeom>
        </p:spPr>
        <p:txBody>
          <a:bodyPr lIns="0" tIns="0" rIns="0" bIns="0" rtlCol="0" anchor="t">
            <a:spAutoFit/>
          </a:bodyPr>
          <a:lstStyle/>
          <a:p>
            <a:pPr algn="ctr">
              <a:lnSpc>
                <a:spcPts val="10551"/>
              </a:lnSpc>
            </a:pPr>
            <a:r>
              <a:rPr lang="en-US" sz="10878">
                <a:solidFill>
                  <a:srgbClr val="2F3954"/>
                </a:solidFill>
                <a:latin typeface="Sniglet"/>
                <a:ea typeface="Sniglet"/>
                <a:cs typeface="Sniglet"/>
                <a:sym typeface="Sniglet"/>
              </a:rPr>
              <a:t>BENEFITS OF INNOVATION</a:t>
            </a:r>
          </a:p>
        </p:txBody>
      </p:sp>
      <p:sp>
        <p:nvSpPr>
          <p:cNvPr id="11" name="TextBox 11"/>
          <p:cNvSpPr txBox="1"/>
          <p:nvPr/>
        </p:nvSpPr>
        <p:spPr>
          <a:xfrm>
            <a:off x="1028700" y="3383967"/>
            <a:ext cx="7317559" cy="6290633"/>
          </a:xfrm>
          <a:prstGeom prst="rect">
            <a:avLst/>
          </a:prstGeom>
        </p:spPr>
        <p:txBody>
          <a:bodyPr lIns="0" tIns="0" rIns="0" bIns="0" rtlCol="0" anchor="t">
            <a:spAutoFit/>
          </a:bodyPr>
          <a:lstStyle/>
          <a:p>
            <a:pPr marL="788217" lvl="1" indent="-394108" algn="l">
              <a:lnSpc>
                <a:spcPts val="4198"/>
              </a:lnSpc>
              <a:buFont typeface="Arial"/>
              <a:buChar char="•"/>
            </a:pPr>
            <a:r>
              <a:rPr lang="en-US" sz="3650">
                <a:solidFill>
                  <a:srgbClr val="2F3954"/>
                </a:solidFill>
                <a:latin typeface="ไอติม"/>
                <a:ea typeface="ไอติม"/>
                <a:cs typeface="ไอติม"/>
                <a:sym typeface="ไอติม"/>
              </a:rPr>
              <a:t>Illustrate a 40-year-old woman who has experienced a stroke, showing right-sided facial droop and weakness in her right arm, in a hospital setting as she is interacting with an assisted-feeding robot and expressing gratitude for her newfound independence to eat what and when she desires, with the robot's help.</a:t>
            </a:r>
          </a:p>
          <a:p>
            <a:pPr algn="r">
              <a:lnSpc>
                <a:spcPts val="4198"/>
              </a:lnSpc>
            </a:pPr>
            <a:r>
              <a:rPr lang="en-US" sz="3650">
                <a:solidFill>
                  <a:srgbClr val="2F3954"/>
                </a:solidFill>
                <a:latin typeface="ไอติม"/>
                <a:ea typeface="ไอติม"/>
                <a:cs typeface="ไอติม"/>
                <a:sym typeface="ไอติม"/>
              </a:rPr>
              <a:t>(Open AI, 2023)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flipV="1">
            <a:off x="12763072" y="4036979"/>
            <a:ext cx="6301816" cy="7059061"/>
          </a:xfrm>
          <a:custGeom>
            <a:avLst/>
            <a:gdLst/>
            <a:ahLst/>
            <a:cxnLst/>
            <a:rect l="l" t="t" r="r" b="b"/>
            <a:pathLst>
              <a:path w="6301816" h="7059061">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122528" y="9014754"/>
            <a:ext cx="4939574" cy="3819258"/>
          </a:xfrm>
          <a:custGeom>
            <a:avLst/>
            <a:gdLst/>
            <a:ahLst/>
            <a:cxnLst/>
            <a:rect l="l" t="t" r="r" b="b"/>
            <a:pathLst>
              <a:path w="4939574" h="3819258">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800000">
            <a:off x="13993708" y="-1675435"/>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0677195" y="2790417"/>
            <a:ext cx="4171754" cy="6356958"/>
          </a:xfrm>
          <a:custGeom>
            <a:avLst/>
            <a:gdLst/>
            <a:ahLst/>
            <a:cxnLst/>
            <a:rect l="l" t="t" r="r" b="b"/>
            <a:pathLst>
              <a:path w="4171754" h="6356958">
                <a:moveTo>
                  <a:pt x="0" y="0"/>
                </a:moveTo>
                <a:lnTo>
                  <a:pt x="4171754" y="0"/>
                </a:lnTo>
                <a:lnTo>
                  <a:pt x="4171754" y="6356958"/>
                </a:lnTo>
                <a:lnTo>
                  <a:pt x="0" y="6356958"/>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659326" y="2737969"/>
            <a:ext cx="7481688" cy="6814508"/>
          </a:xfrm>
          <a:prstGeom prst="rect">
            <a:avLst/>
          </a:prstGeom>
        </p:spPr>
        <p:txBody>
          <a:bodyPr lIns="0" tIns="0" rIns="0" bIns="0" rtlCol="0" anchor="t">
            <a:spAutoFit/>
          </a:bodyPr>
          <a:lstStyle/>
          <a:p>
            <a:pPr marL="788217" lvl="1" indent="-394108" algn="l">
              <a:lnSpc>
                <a:spcPts val="4198"/>
              </a:lnSpc>
              <a:buFont typeface="Arial"/>
              <a:buChar char="•"/>
            </a:pPr>
            <a:r>
              <a:rPr lang="en-US" sz="3650">
                <a:solidFill>
                  <a:srgbClr val="2F3954"/>
                </a:solidFill>
                <a:latin typeface="ไอติม"/>
                <a:ea typeface="ไอติม"/>
                <a:cs typeface="ไอติม"/>
                <a:sym typeface="ไอติม"/>
              </a:rPr>
              <a:t>Illustrate a 40-year-old woman who has suffered a stroke, exhibiting right-sided facial droop and weakness in her right arm, in a home environment as she is standing on a weighing scale with a cheerful expression, holding a completed calorie intake checklist, with an assisted-feeding robot beside her and thankful for not having to be readmitted to the hospital.</a:t>
            </a:r>
          </a:p>
          <a:p>
            <a:pPr algn="r">
              <a:lnSpc>
                <a:spcPts val="4198"/>
              </a:lnSpc>
            </a:pPr>
            <a:r>
              <a:rPr lang="en-US" sz="3650">
                <a:solidFill>
                  <a:srgbClr val="2F3954"/>
                </a:solidFill>
                <a:latin typeface="ไอติม"/>
                <a:ea typeface="ไอติม"/>
                <a:cs typeface="ไอติม"/>
                <a:sym typeface="ไอติม"/>
              </a:rPr>
              <a:t>(Open AI, 2023)</a:t>
            </a:r>
          </a:p>
        </p:txBody>
      </p:sp>
      <p:sp>
        <p:nvSpPr>
          <p:cNvPr id="11" name="TextBox 11"/>
          <p:cNvSpPr txBox="1"/>
          <p:nvPr/>
        </p:nvSpPr>
        <p:spPr>
          <a:xfrm>
            <a:off x="4400170" y="150397"/>
            <a:ext cx="8905836" cy="2401571"/>
          </a:xfrm>
          <a:prstGeom prst="rect">
            <a:avLst/>
          </a:prstGeom>
        </p:spPr>
        <p:txBody>
          <a:bodyPr lIns="0" tIns="0" rIns="0" bIns="0" rtlCol="0" anchor="t">
            <a:spAutoFit/>
          </a:bodyPr>
          <a:lstStyle/>
          <a:p>
            <a:pPr algn="ctr">
              <a:lnSpc>
                <a:spcPts val="9215"/>
              </a:lnSpc>
            </a:pPr>
            <a:r>
              <a:rPr lang="en-US" sz="9500">
                <a:solidFill>
                  <a:srgbClr val="2F3954"/>
                </a:solidFill>
                <a:latin typeface="Sniglet"/>
                <a:ea typeface="Sniglet"/>
                <a:cs typeface="Sniglet"/>
                <a:sym typeface="Sniglet"/>
              </a:rPr>
              <a:t>BENEFITS OF INNOVATION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4"/>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4"/>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flipH="1" flipV="1">
            <a:off x="12763072" y="4036979"/>
            <a:ext cx="6301816" cy="7059061"/>
          </a:xfrm>
          <a:custGeom>
            <a:avLst/>
            <a:gdLst/>
            <a:ahLst/>
            <a:cxnLst/>
            <a:rect l="l" t="t" r="r" b="b"/>
            <a:pathLst>
              <a:path w="6301816" h="7059061">
                <a:moveTo>
                  <a:pt x="6301816" y="7059060"/>
                </a:moveTo>
                <a:lnTo>
                  <a:pt x="0" y="7059060"/>
                </a:lnTo>
                <a:lnTo>
                  <a:pt x="0" y="0"/>
                </a:lnTo>
                <a:lnTo>
                  <a:pt x="6301816" y="0"/>
                </a:lnTo>
                <a:lnTo>
                  <a:pt x="6301816" y="705906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928510" y="8377371"/>
            <a:ext cx="4939574" cy="3819258"/>
          </a:xfrm>
          <a:custGeom>
            <a:avLst/>
            <a:gdLst/>
            <a:ahLst/>
            <a:cxnLst/>
            <a:rect l="l" t="t" r="r" b="b"/>
            <a:pathLst>
              <a:path w="4939574" h="3819258">
                <a:moveTo>
                  <a:pt x="0" y="0"/>
                </a:moveTo>
                <a:lnTo>
                  <a:pt x="4939574" y="0"/>
                </a:lnTo>
                <a:lnTo>
                  <a:pt x="4939574" y="3819258"/>
                </a:lnTo>
                <a:lnTo>
                  <a:pt x="0" y="38192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10800000">
            <a:off x="13993708" y="-1675435"/>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0665276" y="2790417"/>
            <a:ext cx="4195592" cy="6356958"/>
          </a:xfrm>
          <a:custGeom>
            <a:avLst/>
            <a:gdLst/>
            <a:ahLst/>
            <a:cxnLst/>
            <a:rect l="l" t="t" r="r" b="b"/>
            <a:pathLst>
              <a:path w="4195592" h="6356958">
                <a:moveTo>
                  <a:pt x="0" y="0"/>
                </a:moveTo>
                <a:lnTo>
                  <a:pt x="4195592" y="0"/>
                </a:lnTo>
                <a:lnTo>
                  <a:pt x="4195592" y="6356958"/>
                </a:lnTo>
                <a:lnTo>
                  <a:pt x="0" y="6356958"/>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2875515" y="238125"/>
            <a:ext cx="11629659" cy="2746624"/>
          </a:xfrm>
          <a:prstGeom prst="rect">
            <a:avLst/>
          </a:prstGeom>
        </p:spPr>
        <p:txBody>
          <a:bodyPr lIns="0" tIns="0" rIns="0" bIns="0" rtlCol="0" anchor="t">
            <a:spAutoFit/>
          </a:bodyPr>
          <a:lstStyle/>
          <a:p>
            <a:pPr algn="ctr">
              <a:lnSpc>
                <a:spcPts val="10551"/>
              </a:lnSpc>
            </a:pPr>
            <a:r>
              <a:rPr lang="en-US" sz="10878">
                <a:solidFill>
                  <a:srgbClr val="2F3954"/>
                </a:solidFill>
                <a:latin typeface="Sniglet"/>
                <a:ea typeface="Sniglet"/>
                <a:cs typeface="Sniglet"/>
                <a:sym typeface="Sniglet"/>
              </a:rPr>
              <a:t>CHALLENGES WITH INNOVATION</a:t>
            </a:r>
          </a:p>
        </p:txBody>
      </p:sp>
      <p:sp>
        <p:nvSpPr>
          <p:cNvPr id="11" name="TextBox 11"/>
          <p:cNvSpPr txBox="1"/>
          <p:nvPr/>
        </p:nvSpPr>
        <p:spPr>
          <a:xfrm>
            <a:off x="1361689" y="3095042"/>
            <a:ext cx="6974454" cy="5766758"/>
          </a:xfrm>
          <a:prstGeom prst="rect">
            <a:avLst/>
          </a:prstGeom>
        </p:spPr>
        <p:txBody>
          <a:bodyPr lIns="0" tIns="0" rIns="0" bIns="0" rtlCol="0" anchor="t">
            <a:spAutoFit/>
          </a:bodyPr>
          <a:lstStyle/>
          <a:p>
            <a:pPr marL="788217" lvl="1" indent="-394108" algn="l">
              <a:lnSpc>
                <a:spcPts val="4198"/>
              </a:lnSpc>
              <a:buFont typeface="Arial"/>
              <a:buChar char="•"/>
            </a:pPr>
            <a:r>
              <a:rPr lang="en-US" sz="3650">
                <a:solidFill>
                  <a:srgbClr val="2F3954"/>
                </a:solidFill>
                <a:latin typeface="ไอติม"/>
                <a:ea typeface="ไอติม"/>
                <a:cs typeface="ไอติม"/>
                <a:sym typeface="ไอติม"/>
              </a:rPr>
              <a:t>Illustrate a 40-year-old woman who has suffered a stroke, exhibiting right-sided facial droop and weakness in her right arm, in a home environment, sitting with an assisted-feeding robot in distress holding hospital loan program bill. </a:t>
            </a:r>
          </a:p>
          <a:p>
            <a:pPr algn="r">
              <a:lnSpc>
                <a:spcPts val="4198"/>
              </a:lnSpc>
            </a:pPr>
            <a:r>
              <a:rPr lang="en-US" sz="3650">
                <a:solidFill>
                  <a:srgbClr val="2F3954"/>
                </a:solidFill>
                <a:latin typeface="ไอติม"/>
                <a:ea typeface="ไอติม"/>
                <a:cs typeface="ไอติม"/>
                <a:sym typeface="ไอติม"/>
              </a:rPr>
              <a:t>(Open AI, 2023)</a:t>
            </a:r>
          </a:p>
          <a:p>
            <a:pPr algn="l">
              <a:lnSpc>
                <a:spcPts val="4198"/>
              </a:lnSpc>
            </a:pPr>
            <a:endParaRPr lang="en-US" sz="3650">
              <a:solidFill>
                <a:srgbClr val="2F3954"/>
              </a:solidFill>
              <a:latin typeface="ไอติม"/>
              <a:ea typeface="ไอติม"/>
              <a:cs typeface="ไอติม"/>
              <a:sym typeface="ไอติม"/>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flipV="1">
            <a:off x="12763072" y="4036979"/>
            <a:ext cx="6301816" cy="7059061"/>
          </a:xfrm>
          <a:custGeom>
            <a:avLst/>
            <a:gdLst/>
            <a:ahLst/>
            <a:cxnLst/>
            <a:rect l="l" t="t" r="r" b="b"/>
            <a:pathLst>
              <a:path w="6301816" h="7059061">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928510" y="8377371"/>
            <a:ext cx="4939574" cy="3819258"/>
          </a:xfrm>
          <a:custGeom>
            <a:avLst/>
            <a:gdLst/>
            <a:ahLst/>
            <a:cxnLst/>
            <a:rect l="l" t="t" r="r" b="b"/>
            <a:pathLst>
              <a:path w="4939574" h="3819258">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800000">
            <a:off x="13993708" y="-1675435"/>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4652278" y="8802513"/>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9888674" y="2439365"/>
            <a:ext cx="6776047" cy="6242433"/>
          </a:xfrm>
          <a:custGeom>
            <a:avLst/>
            <a:gdLst/>
            <a:ahLst/>
            <a:cxnLst/>
            <a:rect l="l" t="t" r="r" b="b"/>
            <a:pathLst>
              <a:path w="6776047" h="6242433">
                <a:moveTo>
                  <a:pt x="0" y="0"/>
                </a:moveTo>
                <a:lnTo>
                  <a:pt x="6776047" y="0"/>
                </a:lnTo>
                <a:lnTo>
                  <a:pt x="6776047" y="6242433"/>
                </a:lnTo>
                <a:lnTo>
                  <a:pt x="0" y="6242433"/>
                </a:lnTo>
                <a:lnTo>
                  <a:pt x="0" y="0"/>
                </a:lnTo>
                <a:close/>
              </a:path>
            </a:pathLst>
          </a:custGeom>
          <a:blipFill>
            <a:blip r:embed="rId10"/>
            <a:stretch>
              <a:fillRect/>
            </a:stretch>
          </a:blipFill>
        </p:spPr>
        <p:txBody>
          <a:bodyPr/>
          <a:lstStyle/>
          <a:p>
            <a:endParaRPr lang="en-US"/>
          </a:p>
        </p:txBody>
      </p:sp>
      <p:sp>
        <p:nvSpPr>
          <p:cNvPr id="11" name="TextBox 11"/>
          <p:cNvSpPr txBox="1"/>
          <p:nvPr/>
        </p:nvSpPr>
        <p:spPr>
          <a:xfrm>
            <a:off x="497093" y="2458415"/>
            <a:ext cx="7894194" cy="6290633"/>
          </a:xfrm>
          <a:prstGeom prst="rect">
            <a:avLst/>
          </a:prstGeom>
        </p:spPr>
        <p:txBody>
          <a:bodyPr lIns="0" tIns="0" rIns="0" bIns="0" rtlCol="0" anchor="t">
            <a:spAutoFit/>
          </a:bodyPr>
          <a:lstStyle/>
          <a:p>
            <a:pPr marL="788217" lvl="1" indent="-394108" algn="l">
              <a:lnSpc>
                <a:spcPts val="4198"/>
              </a:lnSpc>
              <a:buFont typeface="Arial"/>
              <a:buChar char="•"/>
            </a:pPr>
            <a:r>
              <a:rPr lang="en-US" sz="3650">
                <a:solidFill>
                  <a:srgbClr val="2F3954"/>
                </a:solidFill>
                <a:latin typeface="ไอติม"/>
                <a:ea typeface="ไอติม"/>
                <a:cs typeface="ไอติม"/>
                <a:sym typeface="ไอติม"/>
              </a:rPr>
              <a:t>Illustrate a 40-year-old woman who has experienced a stroke, showing right-sided facial droop and weakness in her right arm, sitting at the dinner table in a home setting with her family, while an assisted-feeding robot is positioned between the chairs, solely focused on feeding her and interrupting the family gathering and conversations. </a:t>
            </a:r>
          </a:p>
          <a:p>
            <a:pPr algn="r">
              <a:lnSpc>
                <a:spcPts val="4198"/>
              </a:lnSpc>
            </a:pPr>
            <a:r>
              <a:rPr lang="en-US" sz="3650">
                <a:solidFill>
                  <a:srgbClr val="2F3954"/>
                </a:solidFill>
                <a:latin typeface="ไอติม"/>
                <a:ea typeface="ไอติม"/>
                <a:cs typeface="ไอติม"/>
                <a:sym typeface="ไอติม"/>
              </a:rPr>
              <a:t>(Open AI, 2023)</a:t>
            </a:r>
          </a:p>
        </p:txBody>
      </p:sp>
      <p:sp>
        <p:nvSpPr>
          <p:cNvPr id="12" name="TextBox 12"/>
          <p:cNvSpPr txBox="1"/>
          <p:nvPr/>
        </p:nvSpPr>
        <p:spPr>
          <a:xfrm>
            <a:off x="4011064" y="91401"/>
            <a:ext cx="9916789" cy="2401571"/>
          </a:xfrm>
          <a:prstGeom prst="rect">
            <a:avLst/>
          </a:prstGeom>
        </p:spPr>
        <p:txBody>
          <a:bodyPr lIns="0" tIns="0" rIns="0" bIns="0" rtlCol="0" anchor="t">
            <a:spAutoFit/>
          </a:bodyPr>
          <a:lstStyle/>
          <a:p>
            <a:pPr algn="ctr">
              <a:lnSpc>
                <a:spcPts val="9215"/>
              </a:lnSpc>
            </a:pPr>
            <a:r>
              <a:rPr lang="en-US" sz="9500">
                <a:solidFill>
                  <a:srgbClr val="2F3954"/>
                </a:solidFill>
                <a:latin typeface="Sniglet"/>
                <a:ea typeface="Sniglet"/>
                <a:cs typeface="Sniglet"/>
                <a:sym typeface="Sniglet"/>
              </a:rPr>
              <a:t>CHALLENGES WITH INNOVATION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01796" y="-11343015"/>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5" name="Freeform 5"/>
          <p:cNvSpPr/>
          <p:nvPr/>
        </p:nvSpPr>
        <p:spPr>
          <a:xfrm>
            <a:off x="-979535" y="-1102442"/>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a:off x="14728879" y="-2435827"/>
            <a:ext cx="4848524" cy="3748859"/>
          </a:xfrm>
          <a:custGeom>
            <a:avLst/>
            <a:gdLst/>
            <a:ahLst/>
            <a:cxnLst/>
            <a:rect l="l" t="t" r="r" b="b"/>
            <a:pathLst>
              <a:path w="4848524" h="3748859">
                <a:moveTo>
                  <a:pt x="0" y="0"/>
                </a:moveTo>
                <a:lnTo>
                  <a:pt x="4848524" y="0"/>
                </a:lnTo>
                <a:lnTo>
                  <a:pt x="4848524"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7" name="TextBox 7"/>
          <p:cNvSpPr txBox="1"/>
          <p:nvPr/>
        </p:nvSpPr>
        <p:spPr>
          <a:xfrm>
            <a:off x="2491834" y="200025"/>
            <a:ext cx="12884689" cy="1239521"/>
          </a:xfrm>
          <a:prstGeom prst="rect">
            <a:avLst/>
          </a:prstGeom>
        </p:spPr>
        <p:txBody>
          <a:bodyPr lIns="0" tIns="0" rIns="0" bIns="0" rtlCol="0" anchor="t">
            <a:spAutoFit/>
          </a:bodyPr>
          <a:lstStyle/>
          <a:p>
            <a:pPr algn="ctr">
              <a:lnSpc>
                <a:spcPts val="9215"/>
              </a:lnSpc>
            </a:pPr>
            <a:r>
              <a:rPr lang="en-US" sz="9500">
                <a:solidFill>
                  <a:srgbClr val="2F3954"/>
                </a:solidFill>
                <a:latin typeface="Sniglet"/>
                <a:ea typeface="Sniglet"/>
                <a:cs typeface="Sniglet"/>
                <a:sym typeface="Sniglet"/>
              </a:rPr>
              <a:t>REFERENCES</a:t>
            </a:r>
          </a:p>
        </p:txBody>
      </p:sp>
      <p:sp>
        <p:nvSpPr>
          <p:cNvPr id="8" name="TextBox 8"/>
          <p:cNvSpPr txBox="1"/>
          <p:nvPr/>
        </p:nvSpPr>
        <p:spPr>
          <a:xfrm>
            <a:off x="960892" y="1122796"/>
            <a:ext cx="17259300" cy="8769195"/>
          </a:xfrm>
          <a:prstGeom prst="rect">
            <a:avLst/>
          </a:prstGeom>
        </p:spPr>
        <p:txBody>
          <a:bodyPr lIns="0" tIns="0" rIns="0" bIns="0" rtlCol="0" anchor="t">
            <a:spAutoFit/>
          </a:bodyPr>
          <a:lstStyle/>
          <a:p>
            <a:pPr algn="l"/>
            <a:r>
              <a:rPr lang="en-US" sz="2999" dirty="0">
                <a:solidFill>
                  <a:srgbClr val="2F3954"/>
                </a:solidFill>
                <a:latin typeface="DM Sans"/>
                <a:ea typeface="DM Sans"/>
                <a:cs typeface="DM Sans"/>
                <a:sym typeface="DM Sans"/>
              </a:rPr>
              <a:t>Heaven, B., Bamford, C., May, C., &amp; Moynihan, P. (2012). Food work and feeding assistance on hospital wards. </a:t>
            </a:r>
            <a:r>
              <a:rPr lang="en-US" sz="2999" i="1" dirty="0">
                <a:solidFill>
                  <a:srgbClr val="2F3954"/>
                </a:solidFill>
                <a:latin typeface="DM Sans Italics"/>
                <a:ea typeface="DM Sans Italics"/>
                <a:cs typeface="DM Sans Italics"/>
                <a:sym typeface="DM Sans Italics"/>
              </a:rPr>
              <a:t>Sociology of Health &amp; Illness, 35</a:t>
            </a:r>
            <a:r>
              <a:rPr lang="en-US" sz="2999" dirty="0">
                <a:solidFill>
                  <a:srgbClr val="2F3954"/>
                </a:solidFill>
                <a:latin typeface="DM Sans"/>
                <a:ea typeface="DM Sans"/>
                <a:cs typeface="DM Sans"/>
                <a:sym typeface="DM Sans"/>
              </a:rPr>
              <a:t>(4), 628-642. https://</a:t>
            </a:r>
            <a:r>
              <a:rPr lang="en-US" sz="2999" dirty="0" err="1">
                <a:solidFill>
                  <a:srgbClr val="2F3954"/>
                </a:solidFill>
                <a:latin typeface="DM Sans"/>
                <a:ea typeface="DM Sans"/>
                <a:cs typeface="DM Sans"/>
                <a:sym typeface="DM Sans"/>
              </a:rPr>
              <a:t>doi.org</a:t>
            </a:r>
            <a:r>
              <a:rPr lang="en-US" sz="2999" dirty="0">
                <a:solidFill>
                  <a:srgbClr val="2F3954"/>
                </a:solidFill>
                <a:latin typeface="DM Sans"/>
                <a:ea typeface="DM Sans"/>
                <a:cs typeface="DM Sans"/>
                <a:sym typeface="DM Sans"/>
              </a:rPr>
              <a:t>/10.1111/j.1467-9566.2012.01515.x</a:t>
            </a:r>
          </a:p>
          <a:p>
            <a:pPr algn="l"/>
            <a:r>
              <a:rPr lang="en-US" sz="2999" dirty="0">
                <a:solidFill>
                  <a:srgbClr val="2F3954"/>
                </a:solidFill>
                <a:latin typeface="DM Sans"/>
                <a:ea typeface="DM Sans"/>
                <a:cs typeface="DM Sans"/>
                <a:sym typeface="DM Sans"/>
              </a:rPr>
              <a:t>Edwards, D., Carrier, J., &amp; Hopkinson, J. (2017). Assistance at mealtimes in hospital settings and rehabilitation units for patients (&gt;65years) from the perspective of patients, families and healthcare professionals: A mixed methods systematic review. </a:t>
            </a:r>
            <a:r>
              <a:rPr lang="en-US" sz="2999" i="1" dirty="0">
                <a:solidFill>
                  <a:srgbClr val="2F3954"/>
                </a:solidFill>
                <a:latin typeface="DM Sans Italics"/>
                <a:ea typeface="DM Sans Italics"/>
                <a:cs typeface="DM Sans Italics"/>
                <a:sym typeface="DM Sans Italics"/>
              </a:rPr>
              <a:t>International Journal of Nursing studies, 69</a:t>
            </a:r>
            <a:r>
              <a:rPr lang="en-US" sz="2999" dirty="0">
                <a:solidFill>
                  <a:srgbClr val="2F3954"/>
                </a:solidFill>
                <a:latin typeface="DM Sans"/>
                <a:ea typeface="DM Sans"/>
                <a:cs typeface="DM Sans"/>
                <a:sym typeface="DM Sans"/>
              </a:rPr>
              <a:t>, 100–118. https://</a:t>
            </a:r>
            <a:r>
              <a:rPr lang="en-US" sz="2999" dirty="0" err="1">
                <a:solidFill>
                  <a:srgbClr val="2F3954"/>
                </a:solidFill>
                <a:latin typeface="DM Sans"/>
                <a:ea typeface="DM Sans"/>
                <a:cs typeface="DM Sans"/>
                <a:sym typeface="DM Sans"/>
              </a:rPr>
              <a:t>doi.org</a:t>
            </a:r>
            <a:r>
              <a:rPr lang="en-US" sz="2999" dirty="0">
                <a:solidFill>
                  <a:srgbClr val="2F3954"/>
                </a:solidFill>
                <a:latin typeface="DM Sans"/>
                <a:ea typeface="DM Sans"/>
                <a:cs typeface="DM Sans"/>
                <a:sym typeface="DM Sans"/>
              </a:rPr>
              <a:t>/10.1016/j.ijnurstu.2017.01.013</a:t>
            </a:r>
          </a:p>
          <a:p>
            <a:pPr algn="l"/>
            <a:r>
              <a:rPr lang="en-US" sz="2999" dirty="0" err="1">
                <a:solidFill>
                  <a:srgbClr val="2F3954"/>
                </a:solidFill>
                <a:latin typeface="DM Sans"/>
                <a:ea typeface="DM Sans"/>
                <a:cs typeface="DM Sans"/>
                <a:sym typeface="DM Sans"/>
              </a:rPr>
              <a:t>Mashrur</a:t>
            </a:r>
            <a:r>
              <a:rPr lang="en-US" sz="2999" dirty="0">
                <a:solidFill>
                  <a:srgbClr val="2F3954"/>
                </a:solidFill>
                <a:latin typeface="DM Sans"/>
                <a:ea typeface="DM Sans"/>
                <a:cs typeface="DM Sans"/>
                <a:sym typeface="DM Sans"/>
              </a:rPr>
              <a:t> T, Ghulam Z, French G, Abdullah HA. Assistive feeding robot for upper limb impairment—Testing and validation.</a:t>
            </a:r>
            <a:r>
              <a:rPr lang="en-US" sz="2999" i="1" dirty="0">
                <a:solidFill>
                  <a:srgbClr val="2F3954"/>
                </a:solidFill>
                <a:latin typeface="DM Sans Italics"/>
                <a:ea typeface="DM Sans Italics"/>
                <a:cs typeface="DM Sans Italics"/>
                <a:sym typeface="DM Sans Italics"/>
              </a:rPr>
              <a:t> International Journal of Advanced Robotic Systems,</a:t>
            </a:r>
            <a:r>
              <a:rPr lang="en-US" sz="2999" dirty="0">
                <a:solidFill>
                  <a:srgbClr val="2F3954"/>
                </a:solidFill>
                <a:latin typeface="DM Sans"/>
                <a:ea typeface="DM Sans"/>
                <a:cs typeface="DM Sans"/>
                <a:sym typeface="DM Sans"/>
              </a:rPr>
              <a:t> </a:t>
            </a:r>
            <a:r>
              <a:rPr lang="en-US" sz="2999" i="1" dirty="0">
                <a:solidFill>
                  <a:srgbClr val="2F3954"/>
                </a:solidFill>
                <a:latin typeface="DM Sans Italics"/>
                <a:ea typeface="DM Sans Italics"/>
                <a:cs typeface="DM Sans Italics"/>
                <a:sym typeface="DM Sans Italics"/>
              </a:rPr>
              <a:t>20</a:t>
            </a:r>
            <a:r>
              <a:rPr lang="en-US" sz="2999" dirty="0">
                <a:solidFill>
                  <a:srgbClr val="2F3954"/>
                </a:solidFill>
                <a:latin typeface="DM Sans"/>
                <a:ea typeface="DM Sans"/>
                <a:cs typeface="DM Sans"/>
                <a:sym typeface="DM Sans"/>
              </a:rPr>
              <a:t>(4). https//</a:t>
            </a:r>
            <a:r>
              <a:rPr lang="en-US" sz="2999" dirty="0" err="1">
                <a:solidFill>
                  <a:srgbClr val="2F3954"/>
                </a:solidFill>
                <a:latin typeface="DM Sans"/>
                <a:ea typeface="DM Sans"/>
                <a:cs typeface="DM Sans"/>
                <a:sym typeface="DM Sans"/>
              </a:rPr>
              <a:t>doi.org</a:t>
            </a:r>
            <a:r>
              <a:rPr lang="en-US" sz="2999" dirty="0">
                <a:solidFill>
                  <a:srgbClr val="2F3954"/>
                </a:solidFill>
                <a:latin typeface="DM Sans"/>
                <a:ea typeface="DM Sans"/>
                <a:cs typeface="DM Sans"/>
                <a:sym typeface="DM Sans"/>
              </a:rPr>
              <a:t>/10.1177/17298806231183571</a:t>
            </a:r>
          </a:p>
          <a:p>
            <a:pPr algn="l"/>
            <a:r>
              <a:rPr lang="en-US" sz="2999" dirty="0">
                <a:solidFill>
                  <a:srgbClr val="2F3954"/>
                </a:solidFill>
                <a:latin typeface="DM Sans"/>
                <a:ea typeface="DM Sans"/>
                <a:cs typeface="DM Sans"/>
                <a:sym typeface="DM Sans"/>
              </a:rPr>
              <a:t>Medical Expo. (2025). </a:t>
            </a:r>
            <a:r>
              <a:rPr lang="en-US" sz="2999" dirty="0" err="1">
                <a:solidFill>
                  <a:srgbClr val="2F3954"/>
                </a:solidFill>
                <a:latin typeface="DM Sans"/>
                <a:ea typeface="DM Sans"/>
                <a:cs typeface="DM Sans"/>
                <a:sym typeface="DM Sans"/>
              </a:rPr>
              <a:t>Bestic</a:t>
            </a:r>
            <a:r>
              <a:rPr lang="en-US" sz="2999" dirty="0">
                <a:solidFill>
                  <a:srgbClr val="2F3954"/>
                </a:solidFill>
                <a:latin typeface="DM Sans"/>
                <a:ea typeface="DM Sans"/>
                <a:cs typeface="DM Sans"/>
                <a:sym typeface="DM Sans"/>
              </a:rPr>
              <a:t>, the eating assistance device. https://</a:t>
            </a:r>
            <a:r>
              <a:rPr lang="en-US" sz="2999" dirty="0" err="1">
                <a:solidFill>
                  <a:srgbClr val="2F3954"/>
                </a:solidFill>
                <a:latin typeface="DM Sans"/>
                <a:ea typeface="DM Sans"/>
                <a:cs typeface="DM Sans"/>
                <a:sym typeface="DM Sans"/>
              </a:rPr>
              <a:t>trends.medicalexpo.com</a:t>
            </a:r>
            <a:r>
              <a:rPr lang="en-US" sz="2999" dirty="0">
                <a:solidFill>
                  <a:srgbClr val="2F3954"/>
                </a:solidFill>
                <a:latin typeface="DM Sans"/>
                <a:ea typeface="DM Sans"/>
                <a:cs typeface="DM Sans"/>
                <a:sym typeface="DM Sans"/>
              </a:rPr>
              <a:t>/</a:t>
            </a:r>
            <a:r>
              <a:rPr lang="en-US" sz="2999" dirty="0" err="1">
                <a:solidFill>
                  <a:srgbClr val="2F3954"/>
                </a:solidFill>
                <a:latin typeface="DM Sans"/>
                <a:ea typeface="DM Sans"/>
                <a:cs typeface="DM Sans"/>
                <a:sym typeface="DM Sans"/>
              </a:rPr>
              <a:t>medicalexpo</a:t>
            </a:r>
            <a:r>
              <a:rPr lang="en-US" sz="2999" dirty="0">
                <a:solidFill>
                  <a:srgbClr val="2F3954"/>
                </a:solidFill>
                <a:latin typeface="DM Sans"/>
                <a:ea typeface="DM Sans"/>
                <a:cs typeface="DM Sans"/>
                <a:sym typeface="DM Sans"/>
              </a:rPr>
              <a:t>-e-magazine/project-118905-423917.html</a:t>
            </a:r>
          </a:p>
          <a:p>
            <a:pPr algn="l"/>
            <a:r>
              <a:rPr lang="en-US" sz="2999" dirty="0">
                <a:solidFill>
                  <a:srgbClr val="2F3954"/>
                </a:solidFill>
                <a:latin typeface="DM Sans"/>
                <a:ea typeface="DM Sans"/>
                <a:cs typeface="DM Sans"/>
                <a:sym typeface="DM Sans"/>
              </a:rPr>
              <a:t>Miller, K. (2023). Building a precise assistive-feeding robot that can handle any meal. </a:t>
            </a:r>
            <a:r>
              <a:rPr lang="en-US" sz="2999" i="1" dirty="0">
                <a:solidFill>
                  <a:srgbClr val="2F3954"/>
                </a:solidFill>
                <a:latin typeface="DM Sans Italics"/>
                <a:ea typeface="DM Sans Italics"/>
                <a:cs typeface="DM Sans Italics"/>
                <a:sym typeface="DM Sans Italics"/>
              </a:rPr>
              <a:t>Stanford University</a:t>
            </a:r>
            <a:r>
              <a:rPr lang="en-US" sz="2999" dirty="0">
                <a:solidFill>
                  <a:srgbClr val="2F3954"/>
                </a:solidFill>
                <a:latin typeface="DM Sans"/>
                <a:ea typeface="DM Sans"/>
                <a:cs typeface="DM Sans"/>
                <a:sym typeface="DM Sans"/>
              </a:rPr>
              <a:t>. https://</a:t>
            </a:r>
            <a:r>
              <a:rPr lang="en-US" sz="2999" dirty="0" err="1">
                <a:solidFill>
                  <a:srgbClr val="2F3954"/>
                </a:solidFill>
                <a:latin typeface="DM Sans"/>
                <a:ea typeface="DM Sans"/>
                <a:cs typeface="DM Sans"/>
                <a:sym typeface="DM Sans"/>
              </a:rPr>
              <a:t>hai.stanford.edu</a:t>
            </a:r>
            <a:r>
              <a:rPr lang="en-US" sz="2999" dirty="0">
                <a:solidFill>
                  <a:srgbClr val="2F3954"/>
                </a:solidFill>
                <a:latin typeface="DM Sans"/>
                <a:ea typeface="DM Sans"/>
                <a:cs typeface="DM Sans"/>
                <a:sym typeface="DM Sans"/>
              </a:rPr>
              <a:t>/news/building-precise-assistive-feeding-robot-can-handle-any-meal</a:t>
            </a:r>
          </a:p>
          <a:p>
            <a:pPr algn="l"/>
            <a:r>
              <a:rPr lang="en-US" sz="2999" dirty="0">
                <a:solidFill>
                  <a:srgbClr val="2F3954"/>
                </a:solidFill>
                <a:latin typeface="DM Sans"/>
                <a:ea typeface="DM Sans"/>
                <a:cs typeface="DM Sans"/>
                <a:sym typeface="DM Sans"/>
              </a:rPr>
              <a:t>Obi. (2025). </a:t>
            </a:r>
            <a:r>
              <a:rPr lang="en-US" sz="2999" i="1" dirty="0">
                <a:solidFill>
                  <a:srgbClr val="2F3954"/>
                </a:solidFill>
                <a:latin typeface="DM Sans Italics"/>
                <a:ea typeface="DM Sans Italics"/>
                <a:cs typeface="DM Sans Italics"/>
                <a:sym typeface="DM Sans Italics"/>
              </a:rPr>
              <a:t>What is Obi</a:t>
            </a:r>
            <a:r>
              <a:rPr lang="en-US" sz="2999" dirty="0">
                <a:solidFill>
                  <a:srgbClr val="2F3954"/>
                </a:solidFill>
                <a:latin typeface="DM Sans"/>
                <a:ea typeface="DM Sans"/>
                <a:cs typeface="DM Sans"/>
                <a:sym typeface="DM Sans"/>
              </a:rPr>
              <a:t>. https://</a:t>
            </a:r>
            <a:r>
              <a:rPr lang="en-US" sz="2999" dirty="0" err="1">
                <a:solidFill>
                  <a:srgbClr val="2F3954"/>
                </a:solidFill>
                <a:latin typeface="DM Sans"/>
                <a:ea typeface="DM Sans"/>
                <a:cs typeface="DM Sans"/>
                <a:sym typeface="DM Sans"/>
              </a:rPr>
              <a:t>meetobi.com</a:t>
            </a:r>
            <a:r>
              <a:rPr lang="en-US" sz="2999" dirty="0">
                <a:solidFill>
                  <a:srgbClr val="2F3954"/>
                </a:solidFill>
                <a:latin typeface="DM Sans"/>
                <a:ea typeface="DM Sans"/>
                <a:cs typeface="DM Sans"/>
                <a:sym typeface="DM Sans"/>
              </a:rPr>
              <a:t>/?</a:t>
            </a:r>
            <a:r>
              <a:rPr lang="en-US" sz="2999" dirty="0" err="1">
                <a:solidFill>
                  <a:srgbClr val="2F3954"/>
                </a:solidFill>
                <a:latin typeface="DM Sans"/>
                <a:ea typeface="DM Sans"/>
                <a:cs typeface="DM Sans"/>
                <a:sym typeface="DM Sans"/>
              </a:rPr>
              <a:t>srsltid</a:t>
            </a:r>
            <a:r>
              <a:rPr lang="en-US" sz="2999" dirty="0">
                <a:solidFill>
                  <a:srgbClr val="2F3954"/>
                </a:solidFill>
                <a:latin typeface="DM Sans"/>
                <a:ea typeface="DM Sans"/>
                <a:cs typeface="DM Sans"/>
                <a:sym typeface="DM Sans"/>
              </a:rPr>
              <a:t>=AfmBOooUM0EJkGCtyLv8vkbhn6fN5xcaoEl7X4SNB-5_6BY5Ie_QKJwd</a:t>
            </a:r>
          </a:p>
          <a:p>
            <a:pPr algn="l"/>
            <a:r>
              <a:rPr lang="en-US" sz="2999" dirty="0">
                <a:solidFill>
                  <a:srgbClr val="2F3954"/>
                </a:solidFill>
                <a:latin typeface="DM Sans"/>
                <a:ea typeface="DM Sans"/>
                <a:cs typeface="DM Sans"/>
                <a:sym typeface="DM Sans"/>
              </a:rPr>
              <a:t>OpenAI. (2023). </a:t>
            </a:r>
            <a:r>
              <a:rPr lang="en-US" sz="2999" i="1" dirty="0">
                <a:solidFill>
                  <a:srgbClr val="2F3954"/>
                </a:solidFill>
                <a:latin typeface="DM Sans Italics"/>
                <a:ea typeface="DM Sans Italics"/>
                <a:cs typeface="DM Sans Italics"/>
                <a:sym typeface="DM Sans Italics"/>
              </a:rPr>
              <a:t>ChatGPT </a:t>
            </a:r>
            <a:r>
              <a:rPr lang="en-US" sz="2999" dirty="0">
                <a:solidFill>
                  <a:srgbClr val="2F3954"/>
                </a:solidFill>
                <a:latin typeface="DM Sans"/>
                <a:ea typeface="DM Sans"/>
                <a:cs typeface="DM Sans"/>
                <a:sym typeface="DM Sans"/>
              </a:rPr>
              <a:t>(May 23 version). https://</a:t>
            </a:r>
            <a:r>
              <a:rPr lang="en-US" sz="2999" dirty="0" err="1">
                <a:solidFill>
                  <a:srgbClr val="2F3954"/>
                </a:solidFill>
                <a:latin typeface="DM Sans"/>
                <a:ea typeface="DM Sans"/>
                <a:cs typeface="DM Sans"/>
                <a:sym typeface="DM Sans"/>
              </a:rPr>
              <a:t>chatgpt.com</a:t>
            </a:r>
            <a:endParaRPr lang="en-US" sz="2999" dirty="0">
              <a:solidFill>
                <a:srgbClr val="2F3954"/>
              </a:solidFill>
              <a:latin typeface="DM Sans"/>
              <a:ea typeface="DM Sans"/>
              <a:cs typeface="DM Sans"/>
              <a:sym typeface="D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a:off x="14419011" y="-2309313"/>
            <a:ext cx="4848524" cy="3748859"/>
          </a:xfrm>
          <a:custGeom>
            <a:avLst/>
            <a:gdLst/>
            <a:ahLst/>
            <a:cxnLst/>
            <a:rect l="l" t="t" r="r" b="b"/>
            <a:pathLst>
              <a:path w="4848524" h="3748859">
                <a:moveTo>
                  <a:pt x="0" y="0"/>
                </a:moveTo>
                <a:lnTo>
                  <a:pt x="4848524" y="0"/>
                </a:lnTo>
                <a:lnTo>
                  <a:pt x="4848524"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2491834" y="200025"/>
            <a:ext cx="12884689" cy="1239521"/>
          </a:xfrm>
          <a:prstGeom prst="rect">
            <a:avLst/>
          </a:prstGeom>
        </p:spPr>
        <p:txBody>
          <a:bodyPr lIns="0" tIns="0" rIns="0" bIns="0" rtlCol="0" anchor="t">
            <a:spAutoFit/>
          </a:bodyPr>
          <a:lstStyle/>
          <a:p>
            <a:pPr algn="ctr">
              <a:lnSpc>
                <a:spcPts val="9215"/>
              </a:lnSpc>
            </a:pPr>
            <a:r>
              <a:rPr lang="en-US" sz="9500">
                <a:solidFill>
                  <a:srgbClr val="2F3954"/>
                </a:solidFill>
                <a:latin typeface="Sniglet"/>
                <a:ea typeface="Sniglet"/>
                <a:cs typeface="Sniglet"/>
                <a:sym typeface="Sniglet"/>
              </a:rPr>
              <a:t>REFERENCES</a:t>
            </a:r>
          </a:p>
        </p:txBody>
      </p:sp>
      <p:sp>
        <p:nvSpPr>
          <p:cNvPr id="8" name="TextBox 8"/>
          <p:cNvSpPr txBox="1"/>
          <p:nvPr/>
        </p:nvSpPr>
        <p:spPr>
          <a:xfrm>
            <a:off x="889606" y="1558292"/>
            <a:ext cx="17259300" cy="8744573"/>
          </a:xfrm>
          <a:prstGeom prst="rect">
            <a:avLst/>
          </a:prstGeom>
        </p:spPr>
        <p:txBody>
          <a:bodyPr lIns="0" tIns="0" rIns="0" bIns="0" rtlCol="0" anchor="t">
            <a:spAutoFit/>
          </a:bodyPr>
          <a:lstStyle/>
          <a:p>
            <a:r>
              <a:rPr lang="en-US" sz="2999" dirty="0">
                <a:solidFill>
                  <a:srgbClr val="2F3954"/>
                </a:solidFill>
                <a:latin typeface="DM Sans"/>
                <a:ea typeface="DM Sans"/>
                <a:cs typeface="DM Sans"/>
                <a:sym typeface="DM Sans"/>
              </a:rPr>
              <a:t>Park, D., Hoshi, Y., Mahajan, H. P., Kim, H. K., Erickson, Z., Rogers, W. A., &amp; Kemp, C. C. (2020). Active-robot-assisted feeding with a general-purpose mobile manipulator: Design, evaluation, and lessons learned. </a:t>
            </a:r>
            <a:r>
              <a:rPr lang="en-US" sz="2999" i="1" dirty="0">
                <a:solidFill>
                  <a:srgbClr val="2F3954"/>
                </a:solidFill>
                <a:latin typeface="DM Sans Italics"/>
                <a:ea typeface="DM Sans Italics"/>
                <a:cs typeface="DM Sans Italics"/>
                <a:sym typeface="DM Sans Italics"/>
              </a:rPr>
              <a:t>Science Direct, 124</a:t>
            </a:r>
            <a:r>
              <a:rPr lang="en-US" sz="2999" dirty="0">
                <a:solidFill>
                  <a:srgbClr val="2F3954"/>
                </a:solidFill>
                <a:latin typeface="DM Sans"/>
                <a:ea typeface="DM Sans"/>
                <a:cs typeface="DM Sans"/>
                <a:sym typeface="DM Sans"/>
              </a:rPr>
              <a:t>(2020), e103344. https://</a:t>
            </a:r>
            <a:r>
              <a:rPr lang="en-US" sz="2999" dirty="0" err="1">
                <a:solidFill>
                  <a:srgbClr val="2F3954"/>
                </a:solidFill>
                <a:latin typeface="DM Sans"/>
                <a:ea typeface="DM Sans"/>
                <a:cs typeface="DM Sans"/>
                <a:sym typeface="DM Sans"/>
              </a:rPr>
              <a:t>doi.org</a:t>
            </a:r>
            <a:r>
              <a:rPr lang="en-US" sz="2999" dirty="0">
                <a:solidFill>
                  <a:srgbClr val="2F3954"/>
                </a:solidFill>
                <a:latin typeface="DM Sans"/>
                <a:ea typeface="DM Sans"/>
                <a:cs typeface="DM Sans"/>
                <a:sym typeface="DM Sans"/>
              </a:rPr>
              <a:t>/10.1016/j.robot.2019.103344</a:t>
            </a:r>
          </a:p>
          <a:p>
            <a:pPr algn="l"/>
            <a:r>
              <a:rPr lang="en-US" sz="2999" dirty="0">
                <a:solidFill>
                  <a:srgbClr val="2F3954"/>
                </a:solidFill>
                <a:latin typeface="DM Sans"/>
                <a:ea typeface="DM Sans"/>
                <a:cs typeface="DM Sans"/>
                <a:sym typeface="DM Sans"/>
              </a:rPr>
              <a:t>Robertson, S. T., Grimley, R. S., Anstey, C., &amp; </a:t>
            </a:r>
            <a:r>
              <a:rPr lang="en-US" sz="2999" dirty="0" err="1">
                <a:solidFill>
                  <a:srgbClr val="2F3954"/>
                </a:solidFill>
                <a:latin typeface="DM Sans"/>
                <a:ea typeface="DM Sans"/>
                <a:cs typeface="DM Sans"/>
                <a:sym typeface="DM Sans"/>
              </a:rPr>
              <a:t>Rosbergen</a:t>
            </a:r>
            <a:r>
              <a:rPr lang="en-US" sz="2999" dirty="0">
                <a:solidFill>
                  <a:srgbClr val="2F3954"/>
                </a:solidFill>
                <a:latin typeface="DM Sans"/>
                <a:ea typeface="DM Sans"/>
                <a:cs typeface="DM Sans"/>
                <a:sym typeface="DM Sans"/>
              </a:rPr>
              <a:t>, I. C. (2020). Acute stroke patients not meeting their nutrition requirements: Investigating nutrition within the enriched environment. </a:t>
            </a:r>
            <a:r>
              <a:rPr lang="en-US" sz="2999" i="1" dirty="0">
                <a:solidFill>
                  <a:srgbClr val="2F3954"/>
                </a:solidFill>
                <a:latin typeface="DM Sans Italics"/>
                <a:ea typeface="DM Sans Italics"/>
                <a:cs typeface="DM Sans Italics"/>
                <a:sym typeface="DM Sans Italics"/>
              </a:rPr>
              <a:t>Clinical Nutrition, 39</a:t>
            </a:r>
            <a:r>
              <a:rPr lang="en-US" sz="2999" dirty="0">
                <a:solidFill>
                  <a:srgbClr val="2F3954"/>
                </a:solidFill>
                <a:latin typeface="DM Sans"/>
                <a:ea typeface="DM Sans"/>
                <a:cs typeface="DM Sans"/>
                <a:sym typeface="DM Sans"/>
              </a:rPr>
              <a:t>(5), 1470-1477. https://</a:t>
            </a:r>
            <a:r>
              <a:rPr lang="en-US" sz="2999" dirty="0" err="1">
                <a:solidFill>
                  <a:srgbClr val="2F3954"/>
                </a:solidFill>
                <a:latin typeface="DM Sans"/>
                <a:ea typeface="DM Sans"/>
                <a:cs typeface="DM Sans"/>
                <a:sym typeface="DM Sans"/>
              </a:rPr>
              <a:t>doi.org</a:t>
            </a:r>
            <a:r>
              <a:rPr lang="en-US" sz="2999" dirty="0">
                <a:solidFill>
                  <a:srgbClr val="2F3954"/>
                </a:solidFill>
                <a:latin typeface="DM Sans"/>
                <a:ea typeface="DM Sans"/>
                <a:cs typeface="DM Sans"/>
                <a:sym typeface="DM Sans"/>
              </a:rPr>
              <a:t>/10.1016/j.clnu.2019.06.009</a:t>
            </a:r>
          </a:p>
          <a:p>
            <a:pPr algn="l"/>
            <a:r>
              <a:rPr lang="en-US" sz="2999" dirty="0" err="1">
                <a:solidFill>
                  <a:srgbClr val="2F3954"/>
                </a:solidFill>
                <a:latin typeface="DM Sans"/>
                <a:ea typeface="DM Sans"/>
                <a:cs typeface="DM Sans"/>
                <a:sym typeface="DM Sans"/>
              </a:rPr>
              <a:t>Sgunaci</a:t>
            </a:r>
            <a:r>
              <a:rPr lang="en-US" sz="2999" dirty="0">
                <a:solidFill>
                  <a:srgbClr val="2F3954"/>
                </a:solidFill>
                <a:latin typeface="DM Sans"/>
                <a:ea typeface="DM Sans"/>
                <a:cs typeface="DM Sans"/>
                <a:sym typeface="DM Sans"/>
              </a:rPr>
              <a:t>, M., </a:t>
            </a:r>
            <a:r>
              <a:rPr lang="en-US" sz="2999" dirty="0" err="1">
                <a:solidFill>
                  <a:srgbClr val="2F3954"/>
                </a:solidFill>
                <a:latin typeface="DM Sans"/>
                <a:ea typeface="DM Sans"/>
                <a:cs typeface="DM Sans"/>
                <a:sym typeface="DM Sans"/>
              </a:rPr>
              <a:t>Mancin</a:t>
            </a:r>
            <a:r>
              <a:rPr lang="en-US" sz="2999" dirty="0">
                <a:solidFill>
                  <a:srgbClr val="2F3954"/>
                </a:solidFill>
                <a:latin typeface="DM Sans"/>
                <a:ea typeface="DM Sans"/>
                <a:cs typeface="DM Sans"/>
                <a:sym typeface="DM Sans"/>
              </a:rPr>
              <a:t>, S., </a:t>
            </a:r>
            <a:r>
              <a:rPr lang="en-US" sz="2999" dirty="0" err="1">
                <a:solidFill>
                  <a:srgbClr val="2F3954"/>
                </a:solidFill>
                <a:latin typeface="DM Sans"/>
                <a:ea typeface="DM Sans"/>
                <a:cs typeface="DM Sans"/>
                <a:sym typeface="DM Sans"/>
              </a:rPr>
              <a:t>Piredda</a:t>
            </a:r>
            <a:r>
              <a:rPr lang="en-US" sz="2999" dirty="0">
                <a:solidFill>
                  <a:srgbClr val="2F3954"/>
                </a:solidFill>
                <a:latin typeface="DM Sans"/>
                <a:ea typeface="DM Sans"/>
                <a:cs typeface="DM Sans"/>
                <a:sym typeface="DM Sans"/>
              </a:rPr>
              <a:t>, M., &amp; Marinis, M. G. (2023). Nutritional assessment in stroke a patients: A review on comprehensive evaluations across disease phases. </a:t>
            </a:r>
            <a:r>
              <a:rPr lang="en-US" sz="2999" i="1" dirty="0">
                <a:solidFill>
                  <a:srgbClr val="2F3954"/>
                </a:solidFill>
                <a:latin typeface="DM Sans Italics"/>
                <a:ea typeface="DM Sans Italics"/>
                <a:cs typeface="DM Sans Italics"/>
                <a:sym typeface="DM Sans Italics"/>
              </a:rPr>
              <a:t>Clinical Nutrition Open Science, 52</a:t>
            </a:r>
            <a:r>
              <a:rPr lang="en-US" sz="2999" dirty="0">
                <a:solidFill>
                  <a:srgbClr val="2F3954"/>
                </a:solidFill>
                <a:latin typeface="DM Sans"/>
                <a:ea typeface="DM Sans"/>
                <a:cs typeface="DM Sans"/>
                <a:sym typeface="DM Sans"/>
              </a:rPr>
              <a:t>, 151-159. https://</a:t>
            </a:r>
            <a:r>
              <a:rPr lang="en-US" sz="2999" dirty="0" err="1">
                <a:solidFill>
                  <a:srgbClr val="2F3954"/>
                </a:solidFill>
                <a:latin typeface="DM Sans"/>
                <a:ea typeface="DM Sans"/>
                <a:cs typeface="DM Sans"/>
                <a:sym typeface="DM Sans"/>
              </a:rPr>
              <a:t>doi.org</a:t>
            </a:r>
            <a:r>
              <a:rPr lang="en-US" sz="2999" dirty="0">
                <a:solidFill>
                  <a:srgbClr val="2F3954"/>
                </a:solidFill>
                <a:latin typeface="DM Sans"/>
                <a:ea typeface="DM Sans"/>
                <a:cs typeface="DM Sans"/>
                <a:sym typeface="DM Sans"/>
              </a:rPr>
              <a:t>/10.1016/j.nutos.2023.10.010</a:t>
            </a:r>
          </a:p>
          <a:p>
            <a:pPr algn="l"/>
            <a:r>
              <a:rPr lang="en-US" sz="2999" dirty="0">
                <a:solidFill>
                  <a:srgbClr val="2F3954"/>
                </a:solidFill>
                <a:latin typeface="DM Sans"/>
                <a:ea typeface="DM Sans"/>
                <a:cs typeface="DM Sans"/>
                <a:sym typeface="DM Sans"/>
              </a:rPr>
              <a:t>Sadiq, S. (2025). </a:t>
            </a:r>
            <a:r>
              <a:rPr lang="en-US" sz="2999" i="1" dirty="0">
                <a:solidFill>
                  <a:srgbClr val="2F3954"/>
                </a:solidFill>
                <a:latin typeface="DM Sans Italics"/>
                <a:ea typeface="DM Sans Italics"/>
                <a:cs typeface="DM Sans Italics"/>
                <a:sym typeface="DM Sans Italics"/>
              </a:rPr>
              <a:t>People with motor impairments help develop robotic feeding assistant at University of Washington. </a:t>
            </a:r>
            <a:r>
              <a:rPr lang="en-US" sz="2999" dirty="0">
                <a:solidFill>
                  <a:srgbClr val="2F3954"/>
                </a:solidFill>
                <a:latin typeface="DM Sans"/>
                <a:ea typeface="DM Sans"/>
                <a:cs typeface="DM Sans"/>
                <a:sym typeface="DM Sans"/>
              </a:rPr>
              <a:t>https://</a:t>
            </a:r>
            <a:r>
              <a:rPr lang="en-US" sz="2999" dirty="0" err="1">
                <a:solidFill>
                  <a:srgbClr val="2F3954"/>
                </a:solidFill>
                <a:latin typeface="DM Sans"/>
                <a:ea typeface="DM Sans"/>
                <a:cs typeface="DM Sans"/>
                <a:sym typeface="DM Sans"/>
              </a:rPr>
              <a:t>www.opb.org</a:t>
            </a:r>
            <a:r>
              <a:rPr lang="en-US" sz="2999" dirty="0">
                <a:solidFill>
                  <a:srgbClr val="2F3954"/>
                </a:solidFill>
                <a:latin typeface="DM Sans"/>
                <a:ea typeface="DM Sans"/>
                <a:cs typeface="DM Sans"/>
                <a:sym typeface="DM Sans"/>
              </a:rPr>
              <a:t>/article/2025/03/31/think-out-loud-robotic-feeding-assistant-robotics-motot-impairments-food-disabilities-caregivers/</a:t>
            </a:r>
          </a:p>
          <a:p>
            <a:pPr algn="l"/>
            <a:r>
              <a:rPr lang="en-US" sz="2999" dirty="0">
                <a:solidFill>
                  <a:srgbClr val="2F3954"/>
                </a:solidFill>
                <a:latin typeface="DM Sans"/>
                <a:ea typeface="DM Sans"/>
                <a:cs typeface="DM Sans"/>
                <a:sym typeface="DM Sans"/>
              </a:rPr>
              <a:t>Shune S. E. (2020). An Altered Eating Experience: Attitudes Toward Feeding Assistance Among Younger and Older Adults. </a:t>
            </a:r>
            <a:r>
              <a:rPr lang="en-US" sz="2999" i="1" dirty="0">
                <a:solidFill>
                  <a:srgbClr val="2F3954"/>
                </a:solidFill>
                <a:latin typeface="DM Sans Italics"/>
                <a:ea typeface="DM Sans Italics"/>
                <a:cs typeface="DM Sans Italics"/>
                <a:sym typeface="DM Sans Italics"/>
              </a:rPr>
              <a:t>Rehabilitation Nursing : The Official Journal of the Association of Rehabilitation Nurses, 45</a:t>
            </a:r>
            <a:r>
              <a:rPr lang="en-US" sz="2999" dirty="0">
                <a:solidFill>
                  <a:srgbClr val="2F3954"/>
                </a:solidFill>
                <a:latin typeface="DM Sans"/>
                <a:ea typeface="DM Sans"/>
                <a:cs typeface="DM Sans"/>
                <a:sym typeface="DM Sans"/>
              </a:rPr>
              <a:t>(2), 97–105. https://</a:t>
            </a:r>
            <a:r>
              <a:rPr lang="en-US" sz="2999" dirty="0" err="1">
                <a:solidFill>
                  <a:srgbClr val="2F3954"/>
                </a:solidFill>
                <a:latin typeface="DM Sans"/>
                <a:ea typeface="DM Sans"/>
                <a:cs typeface="DM Sans"/>
                <a:sym typeface="DM Sans"/>
              </a:rPr>
              <a:t>doi.org</a:t>
            </a:r>
            <a:r>
              <a:rPr lang="en-US" sz="2999" dirty="0">
                <a:solidFill>
                  <a:srgbClr val="2F3954"/>
                </a:solidFill>
                <a:latin typeface="DM Sans"/>
                <a:ea typeface="DM Sans"/>
                <a:cs typeface="DM Sans"/>
                <a:sym typeface="DM Sans"/>
              </a:rPr>
              <a:t>/10.1097/rnj.0000000000000147</a:t>
            </a:r>
          </a:p>
          <a:p>
            <a:pPr algn="l"/>
            <a:r>
              <a:rPr lang="en-US" sz="2999" dirty="0">
                <a:solidFill>
                  <a:srgbClr val="2F3954"/>
                </a:solidFill>
                <a:latin typeface="DM Sans"/>
                <a:ea typeface="DM Sans"/>
                <a:cs typeface="DM Sans"/>
                <a:sym typeface="DM Sans"/>
              </a:rPr>
              <a:t>Uhlarik, M. (2025). Restoring mealtime independence: Robotic feeders empower people. </a:t>
            </a:r>
            <a:r>
              <a:rPr lang="en-US" sz="2999" i="1" dirty="0">
                <a:solidFill>
                  <a:srgbClr val="2F3954"/>
                </a:solidFill>
                <a:latin typeface="DM Sans Italics"/>
                <a:ea typeface="DM Sans Italics"/>
                <a:cs typeface="DM Sans Italics"/>
                <a:sym typeface="DM Sans Italics"/>
              </a:rPr>
              <a:t>Canadian Healthcare Technology</a:t>
            </a:r>
            <a:r>
              <a:rPr lang="en-US" sz="2999" dirty="0">
                <a:solidFill>
                  <a:srgbClr val="2F3954"/>
                </a:solidFill>
                <a:latin typeface="DM Sans"/>
                <a:ea typeface="DM Sans"/>
                <a:cs typeface="DM Sans"/>
                <a:sym typeface="DM Sans"/>
              </a:rPr>
              <a:t>. https://</a:t>
            </a:r>
            <a:r>
              <a:rPr lang="en-US" sz="2999" dirty="0" err="1">
                <a:solidFill>
                  <a:srgbClr val="2F3954"/>
                </a:solidFill>
                <a:latin typeface="DM Sans"/>
                <a:ea typeface="DM Sans"/>
                <a:cs typeface="DM Sans"/>
                <a:sym typeface="DM Sans"/>
              </a:rPr>
              <a:t>www.canhealth.com</a:t>
            </a:r>
            <a:r>
              <a:rPr lang="en-US" sz="2999" dirty="0">
                <a:solidFill>
                  <a:srgbClr val="2F3954"/>
                </a:solidFill>
                <a:latin typeface="DM Sans"/>
                <a:ea typeface="DM Sans"/>
                <a:cs typeface="DM Sans"/>
                <a:sym typeface="DM Sans"/>
              </a:rPr>
              <a:t>/2025/02/28/restoring-mealtime-independence-robotic-feeders-empower-people/</a:t>
            </a:r>
          </a:p>
          <a:p>
            <a:pPr algn="l">
              <a:lnSpc>
                <a:spcPts val="3449"/>
              </a:lnSpc>
            </a:pPr>
            <a:endParaRPr lang="en-US" sz="2999" dirty="0">
              <a:solidFill>
                <a:srgbClr val="2F3954"/>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flipV="1">
            <a:off x="12763072" y="4036979"/>
            <a:ext cx="6301816" cy="7059061"/>
          </a:xfrm>
          <a:custGeom>
            <a:avLst/>
            <a:gdLst/>
            <a:ahLst/>
            <a:cxnLst/>
            <a:rect l="l" t="t" r="r" b="b"/>
            <a:pathLst>
              <a:path w="6301816" h="7059061">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928510" y="8377371"/>
            <a:ext cx="4939574" cy="3819258"/>
          </a:xfrm>
          <a:custGeom>
            <a:avLst/>
            <a:gdLst/>
            <a:ahLst/>
            <a:cxnLst/>
            <a:rect l="l" t="t" r="r" b="b"/>
            <a:pathLst>
              <a:path w="4939574" h="3819258">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800000">
            <a:off x="13993708" y="-1675435"/>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4652278" y="8377371"/>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0050803">
            <a:off x="11669283" y="-1697058"/>
            <a:ext cx="1980929" cy="3394116"/>
          </a:xfrm>
          <a:custGeom>
            <a:avLst/>
            <a:gdLst/>
            <a:ahLst/>
            <a:cxnLst/>
            <a:rect l="l" t="t" r="r" b="b"/>
            <a:pathLst>
              <a:path w="1980929" h="3394116">
                <a:moveTo>
                  <a:pt x="0" y="0"/>
                </a:moveTo>
                <a:lnTo>
                  <a:pt x="1980930" y="0"/>
                </a:lnTo>
                <a:lnTo>
                  <a:pt x="1980930"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1885833" y="316217"/>
            <a:ext cx="12884689" cy="1720242"/>
          </a:xfrm>
          <a:prstGeom prst="rect">
            <a:avLst/>
          </a:prstGeom>
        </p:spPr>
        <p:txBody>
          <a:bodyPr lIns="0" tIns="0" rIns="0" bIns="0" rtlCol="0" anchor="t">
            <a:spAutoFit/>
          </a:bodyPr>
          <a:lstStyle/>
          <a:p>
            <a:pPr algn="ctr">
              <a:lnSpc>
                <a:spcPts val="12842"/>
              </a:lnSpc>
            </a:pPr>
            <a:r>
              <a:rPr lang="en-US" sz="13240">
                <a:solidFill>
                  <a:srgbClr val="2F3954"/>
                </a:solidFill>
                <a:latin typeface="Sniglet"/>
                <a:ea typeface="Sniglet"/>
                <a:cs typeface="Sniglet"/>
                <a:sym typeface="Sniglet"/>
              </a:rPr>
              <a:t>OUTLINE</a:t>
            </a:r>
          </a:p>
        </p:txBody>
      </p:sp>
      <p:sp>
        <p:nvSpPr>
          <p:cNvPr id="12" name="TextBox 12"/>
          <p:cNvSpPr txBox="1"/>
          <p:nvPr/>
        </p:nvSpPr>
        <p:spPr>
          <a:xfrm>
            <a:off x="931613" y="2095262"/>
            <a:ext cx="16071125" cy="6359433"/>
          </a:xfrm>
          <a:prstGeom prst="rect">
            <a:avLst/>
          </a:prstGeom>
        </p:spPr>
        <p:txBody>
          <a:bodyPr wrap="square" lIns="0" tIns="0" rIns="0" bIns="0" rtlCol="0" anchor="t">
            <a:spAutoFit/>
          </a:bodyPr>
          <a:lstStyle/>
          <a:p>
            <a:pPr marL="863599" lvl="1" indent="-431800" algn="l">
              <a:lnSpc>
                <a:spcPct val="150000"/>
              </a:lnSpc>
              <a:buFont typeface="Arial"/>
              <a:buChar char="•"/>
            </a:pPr>
            <a:r>
              <a:rPr lang="en-US" sz="3999" dirty="0">
                <a:solidFill>
                  <a:srgbClr val="2F3954"/>
                </a:solidFill>
                <a:latin typeface="ไอติม"/>
                <a:ea typeface="ไอติม"/>
                <a:cs typeface="ไอติม"/>
                <a:sym typeface="ไอติม"/>
              </a:rPr>
              <a:t>Discussion about the problem of decreased nutrition intake among patients during hospitalization. </a:t>
            </a:r>
          </a:p>
          <a:p>
            <a:pPr marL="863599" lvl="1" indent="-431800" algn="l">
              <a:lnSpc>
                <a:spcPct val="150000"/>
              </a:lnSpc>
              <a:buFont typeface="Arial"/>
              <a:buChar char="•"/>
            </a:pPr>
            <a:r>
              <a:rPr lang="en-US" sz="3999" dirty="0">
                <a:solidFill>
                  <a:srgbClr val="2F3954"/>
                </a:solidFill>
                <a:latin typeface="ไอติม"/>
                <a:ea typeface="ไอติม"/>
                <a:cs typeface="ไอติม"/>
                <a:sym typeface="ไอติม"/>
              </a:rPr>
              <a:t>Discussion about novel idea of assisted-feeding robots in hospitals. </a:t>
            </a:r>
          </a:p>
          <a:p>
            <a:pPr marL="863599" lvl="1" indent="-431800" algn="l">
              <a:lnSpc>
                <a:spcPct val="150000"/>
              </a:lnSpc>
              <a:buFont typeface="Arial"/>
              <a:buChar char="•"/>
            </a:pPr>
            <a:r>
              <a:rPr lang="en-US" sz="3999" dirty="0">
                <a:solidFill>
                  <a:srgbClr val="2F3954"/>
                </a:solidFill>
                <a:latin typeface="ไอติม"/>
                <a:ea typeface="ไอติม"/>
                <a:cs typeface="ไอติม"/>
                <a:sym typeface="ไอติม"/>
              </a:rPr>
              <a:t>Explanation of the idea of assisted feeding through google search.</a:t>
            </a:r>
          </a:p>
          <a:p>
            <a:pPr marL="863599" lvl="1" indent="-431800" algn="l">
              <a:lnSpc>
                <a:spcPct val="150000"/>
              </a:lnSpc>
              <a:buFont typeface="Arial"/>
              <a:buChar char="•"/>
            </a:pPr>
            <a:r>
              <a:rPr lang="en-US" sz="3999" dirty="0">
                <a:solidFill>
                  <a:srgbClr val="2F3954"/>
                </a:solidFill>
                <a:latin typeface="ไอติม"/>
                <a:ea typeface="ไอติม"/>
                <a:cs typeface="ไอติม"/>
                <a:sym typeface="ไอติม"/>
              </a:rPr>
              <a:t>Narration of the story regarding the assisted-feeding robots. </a:t>
            </a:r>
          </a:p>
          <a:p>
            <a:pPr marL="863599" lvl="1" indent="-431800" algn="l">
              <a:lnSpc>
                <a:spcPct val="150000"/>
              </a:lnSpc>
              <a:buFont typeface="Arial"/>
              <a:buChar char="•"/>
            </a:pPr>
            <a:r>
              <a:rPr lang="en-US" sz="3999" dirty="0">
                <a:solidFill>
                  <a:srgbClr val="2F3954"/>
                </a:solidFill>
                <a:latin typeface="ไอติม"/>
                <a:ea typeface="ไอติม"/>
                <a:cs typeface="ไอติม"/>
                <a:sym typeface="ไอติม"/>
              </a:rPr>
              <a:t>AI generated pictures along with prompt including benefit and challenge related to the assisted-feeding robots.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3"/>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3"/>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flipV="1">
            <a:off x="12763072" y="4036979"/>
            <a:ext cx="6301816" cy="7059061"/>
          </a:xfrm>
          <a:custGeom>
            <a:avLst/>
            <a:gdLst/>
            <a:ahLst/>
            <a:cxnLst/>
            <a:rect l="l" t="t" r="r" b="b"/>
            <a:pathLst>
              <a:path w="6301816" h="7059061">
                <a:moveTo>
                  <a:pt x="6301816" y="7059060"/>
                </a:moveTo>
                <a:lnTo>
                  <a:pt x="0" y="7059060"/>
                </a:lnTo>
                <a:lnTo>
                  <a:pt x="0" y="0"/>
                </a:lnTo>
                <a:lnTo>
                  <a:pt x="6301816" y="0"/>
                </a:lnTo>
                <a:lnTo>
                  <a:pt x="6301816" y="705906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928510" y="8377371"/>
            <a:ext cx="4939574" cy="3819258"/>
          </a:xfrm>
          <a:custGeom>
            <a:avLst/>
            <a:gdLst/>
            <a:ahLst/>
            <a:cxnLst/>
            <a:rect l="l" t="t" r="r" b="b"/>
            <a:pathLst>
              <a:path w="4939574" h="3819258">
                <a:moveTo>
                  <a:pt x="0" y="0"/>
                </a:moveTo>
                <a:lnTo>
                  <a:pt x="4939574" y="0"/>
                </a:lnTo>
                <a:lnTo>
                  <a:pt x="4939574" y="3819258"/>
                </a:lnTo>
                <a:lnTo>
                  <a:pt x="0" y="3819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800000">
            <a:off x="13993708" y="-1675435"/>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4652278" y="8377371"/>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0050803">
            <a:off x="11418159" y="-1697058"/>
            <a:ext cx="1980929" cy="3394116"/>
          </a:xfrm>
          <a:custGeom>
            <a:avLst/>
            <a:gdLst/>
            <a:ahLst/>
            <a:cxnLst/>
            <a:rect l="l" t="t" r="r" b="b"/>
            <a:pathLst>
              <a:path w="1980929" h="3394116">
                <a:moveTo>
                  <a:pt x="0" y="0"/>
                </a:moveTo>
                <a:lnTo>
                  <a:pt x="1980929" y="0"/>
                </a:lnTo>
                <a:lnTo>
                  <a:pt x="1980929" y="3394116"/>
                </a:lnTo>
                <a:lnTo>
                  <a:pt x="0" y="339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2701656" y="4431017"/>
            <a:ext cx="12884689" cy="1720242"/>
          </a:xfrm>
          <a:prstGeom prst="rect">
            <a:avLst/>
          </a:prstGeom>
        </p:spPr>
        <p:txBody>
          <a:bodyPr lIns="0" tIns="0" rIns="0" bIns="0" rtlCol="0" anchor="t">
            <a:spAutoFit/>
          </a:bodyPr>
          <a:lstStyle/>
          <a:p>
            <a:pPr algn="ctr">
              <a:lnSpc>
                <a:spcPts val="12842"/>
              </a:lnSpc>
            </a:pPr>
            <a:r>
              <a:rPr lang="en-US" sz="13240">
                <a:solidFill>
                  <a:srgbClr val="2F3954"/>
                </a:solidFill>
                <a:latin typeface="Sniglet"/>
                <a:ea typeface="Sniglet"/>
                <a:cs typeface="Sniglet"/>
                <a:sym typeface="Sniglet"/>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49" y="-2738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4"/>
            <a:stretch>
              <a:fillRect/>
            </a:stretch>
          </a:blipFill>
        </p:spPr>
        <p:txBody>
          <a:bodyPr/>
          <a:lstStyle/>
          <a:p>
            <a:endParaRPr lang="en-US"/>
          </a:p>
        </p:txBody>
      </p:sp>
      <p:sp>
        <p:nvSpPr>
          <p:cNvPr id="4" name="Freeform 4"/>
          <p:cNvSpPr/>
          <p:nvPr/>
        </p:nvSpPr>
        <p:spPr>
          <a:xfrm>
            <a:off x="10128879" y="-12396582"/>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4"/>
            <a:stretch>
              <a:fillRect/>
            </a:stretch>
          </a:blipFill>
        </p:spPr>
        <p:txBody>
          <a:bodyPr/>
          <a:lstStyle/>
          <a:p>
            <a:endParaRPr lang="en-US"/>
          </a:p>
        </p:txBody>
      </p:sp>
      <p:sp>
        <p:nvSpPr>
          <p:cNvPr id="5" name="Freeform 5"/>
          <p:cNvSpPr/>
          <p:nvPr/>
        </p:nvSpPr>
        <p:spPr>
          <a:xfrm>
            <a:off x="-1296515" y="-1128227"/>
            <a:ext cx="6301816" cy="7059061"/>
          </a:xfrm>
          <a:custGeom>
            <a:avLst/>
            <a:gdLst/>
            <a:ahLst/>
            <a:cxnLst/>
            <a:rect l="l" t="t" r="r" b="b"/>
            <a:pathLst>
              <a:path w="6301816" h="7059061">
                <a:moveTo>
                  <a:pt x="0" y="0"/>
                </a:moveTo>
                <a:lnTo>
                  <a:pt x="6301816" y="0"/>
                </a:lnTo>
                <a:lnTo>
                  <a:pt x="6301816"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0800000">
            <a:off x="15295579" y="-1594073"/>
            <a:ext cx="4848524" cy="3748859"/>
          </a:xfrm>
          <a:custGeom>
            <a:avLst/>
            <a:gdLst/>
            <a:ahLst/>
            <a:cxnLst/>
            <a:rect l="l" t="t" r="r" b="b"/>
            <a:pathLst>
              <a:path w="4848524" h="3748859">
                <a:moveTo>
                  <a:pt x="0" y="0"/>
                </a:moveTo>
                <a:lnTo>
                  <a:pt x="4848525" y="0"/>
                </a:lnTo>
                <a:lnTo>
                  <a:pt x="4848525" y="3748860"/>
                </a:lnTo>
                <a:lnTo>
                  <a:pt x="0" y="3748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1916131" y="24726"/>
            <a:ext cx="14455738" cy="1224246"/>
          </a:xfrm>
          <a:prstGeom prst="rect">
            <a:avLst/>
          </a:prstGeom>
        </p:spPr>
        <p:txBody>
          <a:bodyPr lIns="0" tIns="0" rIns="0" bIns="0" rtlCol="0" anchor="t">
            <a:spAutoFit/>
          </a:bodyPr>
          <a:lstStyle/>
          <a:p>
            <a:pPr algn="ctr">
              <a:lnSpc>
                <a:spcPts val="9215"/>
              </a:lnSpc>
            </a:pPr>
            <a:r>
              <a:rPr lang="en-US" sz="9500" dirty="0">
                <a:solidFill>
                  <a:srgbClr val="2F3954"/>
                </a:solidFill>
                <a:latin typeface="Sniglet"/>
                <a:ea typeface="Sniglet"/>
                <a:cs typeface="Sniglet"/>
                <a:sym typeface="Sniglet"/>
              </a:rPr>
              <a:t>Problem</a:t>
            </a:r>
          </a:p>
        </p:txBody>
      </p:sp>
      <p:sp>
        <p:nvSpPr>
          <p:cNvPr id="8" name="TextBox 8"/>
          <p:cNvSpPr txBox="1"/>
          <p:nvPr/>
        </p:nvSpPr>
        <p:spPr>
          <a:xfrm>
            <a:off x="-46075" y="931557"/>
            <a:ext cx="18288000" cy="10497746"/>
          </a:xfrm>
          <a:prstGeom prst="rect">
            <a:avLst/>
          </a:prstGeom>
        </p:spPr>
        <p:txBody>
          <a:bodyPr wrap="square" lIns="0" tIns="0" rIns="0" bIns="0" rtlCol="0" anchor="t">
            <a:spAutoFit/>
          </a:bodyPr>
          <a:lstStyle/>
          <a:p>
            <a:pPr marL="777240" lvl="1" indent="-388620" algn="just">
              <a:lnSpc>
                <a:spcPct val="150000"/>
              </a:lnSpc>
              <a:buFont typeface="Arial"/>
              <a:buChar char="•"/>
            </a:pPr>
            <a:r>
              <a:rPr lang="en-US" sz="3600" u="sng" dirty="0">
                <a:solidFill>
                  <a:srgbClr val="2F3954"/>
                </a:solidFill>
                <a:latin typeface="ไอติม"/>
                <a:ea typeface="ไอติม"/>
                <a:cs typeface="ไอติม"/>
                <a:sym typeface="ไอติม"/>
              </a:rPr>
              <a:t>Poor nutritional intake by hospitalized patients post stroke </a:t>
            </a:r>
          </a:p>
          <a:p>
            <a:pPr marL="1554480" lvl="2" indent="-518160" algn="just">
              <a:lnSpc>
                <a:spcPct val="150000"/>
              </a:lnSpc>
              <a:buFont typeface="Arial"/>
              <a:buChar char="⚬"/>
            </a:pPr>
            <a:r>
              <a:rPr lang="en-US" sz="3600" dirty="0">
                <a:solidFill>
                  <a:srgbClr val="2F3954"/>
                </a:solidFill>
                <a:latin typeface="ไอติม"/>
                <a:ea typeface="ไอติม"/>
                <a:cs typeface="ไอติม"/>
                <a:sym typeface="ไอติม"/>
              </a:rPr>
              <a:t>Decreased nutrition intake </a:t>
            </a:r>
          </a:p>
          <a:p>
            <a:pPr marL="2522220" lvl="4" indent="-571500" algn="just">
              <a:lnSpc>
                <a:spcPct val="150000"/>
              </a:lnSpc>
              <a:buFont typeface="Wingdings" pitchFamily="2" charset="2"/>
              <a:buChar char="§"/>
            </a:pPr>
            <a:r>
              <a:rPr lang="en-US" sz="3600" dirty="0">
                <a:solidFill>
                  <a:srgbClr val="2F3954"/>
                </a:solidFill>
                <a:latin typeface="ไอติม"/>
                <a:ea typeface="ไอติม"/>
                <a:cs typeface="ไอติม"/>
                <a:sym typeface="ไอติม"/>
              </a:rPr>
              <a:t>Multifactorial </a:t>
            </a:r>
          </a:p>
          <a:p>
            <a:pPr marL="2522220" lvl="4" indent="-571500" algn="just">
              <a:lnSpc>
                <a:spcPct val="150000"/>
              </a:lnSpc>
              <a:buFont typeface="Wingdings" pitchFamily="2" charset="2"/>
              <a:buChar char="§"/>
            </a:pPr>
            <a:r>
              <a:rPr lang="en-US" sz="3600" dirty="0">
                <a:solidFill>
                  <a:srgbClr val="2F3954"/>
                </a:solidFill>
                <a:latin typeface="ไอติม"/>
                <a:ea typeface="ไอติม"/>
                <a:cs typeface="ไอติม"/>
                <a:sym typeface="ไอติม"/>
              </a:rPr>
              <a:t>For instance: cognition changes, dysphagia, mood disorders, or loneliness.</a:t>
            </a:r>
          </a:p>
          <a:p>
            <a:pPr marL="1554480" lvl="2" indent="-518160" algn="just">
              <a:lnSpc>
                <a:spcPct val="150000"/>
              </a:lnSpc>
              <a:buFont typeface="Arial"/>
              <a:buChar char="⚬"/>
            </a:pPr>
            <a:r>
              <a:rPr lang="en-US" sz="3600" dirty="0">
                <a:solidFill>
                  <a:srgbClr val="2F3954"/>
                </a:solidFill>
                <a:latin typeface="ไอติม"/>
                <a:ea typeface="ไอติม"/>
                <a:cs typeface="ไอติม"/>
                <a:sym typeface="ไอติม"/>
              </a:rPr>
              <a:t>Interventions to mitigate the impact of malnutrition in acute stroke focus primarily on nutrition </a:t>
            </a:r>
            <a:r>
              <a:rPr lang="en-US" sz="3600" u="sng" dirty="0">
                <a:solidFill>
                  <a:srgbClr val="2F3954"/>
                </a:solidFill>
                <a:latin typeface="ไอติม"/>
                <a:ea typeface="ไอติม"/>
                <a:cs typeface="ไอติม"/>
                <a:sym typeface="ไอติม"/>
              </a:rPr>
              <a:t>supplementation or eternal feeding.</a:t>
            </a:r>
          </a:p>
          <a:p>
            <a:pPr marL="1554480" lvl="2" indent="-518160" algn="just">
              <a:lnSpc>
                <a:spcPct val="150000"/>
              </a:lnSpc>
              <a:buFont typeface="Arial"/>
              <a:buChar char="⚬"/>
            </a:pPr>
            <a:r>
              <a:rPr lang="en-US" sz="3600" dirty="0">
                <a:solidFill>
                  <a:srgbClr val="2F3954"/>
                </a:solidFill>
                <a:latin typeface="ไอติม"/>
                <a:ea typeface="ไอติม"/>
                <a:cs typeface="ไอติม"/>
                <a:sym typeface="ไอติม"/>
              </a:rPr>
              <a:t>Evidence to improve nutrition intake to support routine nutrition intake is insufficient.</a:t>
            </a:r>
          </a:p>
          <a:p>
            <a:pPr marL="1554480" lvl="2" indent="-518160" algn="just">
              <a:lnSpc>
                <a:spcPct val="150000"/>
              </a:lnSpc>
              <a:buFont typeface="Arial"/>
              <a:buChar char="⚬"/>
            </a:pPr>
            <a:r>
              <a:rPr lang="en-US" sz="3600" dirty="0">
                <a:solidFill>
                  <a:srgbClr val="2F3954"/>
                </a:solidFill>
                <a:latin typeface="ไอติม"/>
                <a:ea typeface="ไอติม"/>
                <a:cs typeface="ไอติม"/>
                <a:sym typeface="ไอติม"/>
              </a:rPr>
              <a:t>Improper nutrition -&gt; malnutrition, weight loss, and immunity concerns.</a:t>
            </a:r>
          </a:p>
          <a:p>
            <a:pPr marL="2522220" lvl="4" indent="-571500" algn="just">
              <a:lnSpc>
                <a:spcPct val="150000"/>
              </a:lnSpc>
              <a:buFont typeface="Wingdings" pitchFamily="2" charset="2"/>
              <a:buChar char="§"/>
            </a:pPr>
            <a:r>
              <a:rPr lang="en-US" sz="3600" dirty="0">
                <a:solidFill>
                  <a:srgbClr val="2F3954"/>
                </a:solidFill>
                <a:latin typeface="ไอติม"/>
                <a:ea typeface="ไอติม"/>
                <a:cs typeface="ไอติม"/>
                <a:sym typeface="ไอติม"/>
              </a:rPr>
              <a:t>Approximately 20% hospitalized stroke patients shows signs of malnutrition.</a:t>
            </a:r>
          </a:p>
          <a:p>
            <a:pPr algn="r">
              <a:lnSpc>
                <a:spcPct val="150000"/>
              </a:lnSpc>
            </a:pPr>
            <a:r>
              <a:rPr lang="en-US" sz="3600" dirty="0">
                <a:solidFill>
                  <a:srgbClr val="2F3954"/>
                </a:solidFill>
                <a:latin typeface="ไอติม"/>
                <a:ea typeface="ไอติม"/>
                <a:cs typeface="ไอติม"/>
                <a:sym typeface="ไอติม"/>
              </a:rPr>
              <a:t>(</a:t>
            </a:r>
            <a:r>
              <a:rPr lang="en-US" sz="3600" dirty="0" err="1">
                <a:solidFill>
                  <a:srgbClr val="2F3954"/>
                </a:solidFill>
                <a:latin typeface="ไอติม"/>
                <a:ea typeface="ไอติม"/>
                <a:cs typeface="ไอติม"/>
                <a:sym typeface="ไอติม"/>
              </a:rPr>
              <a:t>Sguanci</a:t>
            </a:r>
            <a:r>
              <a:rPr lang="en-US" sz="3600" dirty="0">
                <a:solidFill>
                  <a:srgbClr val="2F3954"/>
                </a:solidFill>
                <a:latin typeface="ไอติม"/>
                <a:ea typeface="ไอติม"/>
                <a:cs typeface="ไอติม"/>
                <a:sym typeface="ไอติม"/>
              </a:rPr>
              <a:t> et al., 2023; Robertson et al., 2020)</a:t>
            </a:r>
          </a:p>
          <a:p>
            <a:pPr algn="just">
              <a:lnSpc>
                <a:spcPct val="150000"/>
              </a:lnSpc>
            </a:pPr>
            <a:endParaRPr lang="en-US" sz="3600" dirty="0">
              <a:solidFill>
                <a:srgbClr val="2F3954"/>
              </a:solidFill>
              <a:latin typeface="ไอติม"/>
              <a:ea typeface="ไอติม"/>
              <a:cs typeface="ไอติม"/>
              <a:sym typeface="ไอติม"/>
            </a:endParaRPr>
          </a:p>
          <a:p>
            <a:pPr algn="just">
              <a:lnSpc>
                <a:spcPts val="4140"/>
              </a:lnSpc>
            </a:pPr>
            <a:endParaRPr lang="en-US" sz="3600" dirty="0">
              <a:solidFill>
                <a:srgbClr val="2F3954"/>
              </a:solidFill>
              <a:latin typeface="ไอติม"/>
              <a:ea typeface="ไอติม"/>
              <a:cs typeface="ไอติม"/>
              <a:sym typeface="ไอติม"/>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126" y="-10938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4"/>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4"/>
            <a:stretch>
              <a:fillRect/>
            </a:stretch>
          </a:blipFill>
        </p:spPr>
        <p:txBody>
          <a:bodyPr/>
          <a:lstStyle/>
          <a:p>
            <a:endParaRPr lang="en-US"/>
          </a:p>
        </p:txBody>
      </p:sp>
      <p:sp>
        <p:nvSpPr>
          <p:cNvPr id="5" name="Freeform 5"/>
          <p:cNvSpPr/>
          <p:nvPr/>
        </p:nvSpPr>
        <p:spPr>
          <a:xfrm>
            <a:off x="-1000893" y="-486319"/>
            <a:ext cx="6301816" cy="7059061"/>
          </a:xfrm>
          <a:custGeom>
            <a:avLst/>
            <a:gdLst/>
            <a:ahLst/>
            <a:cxnLst/>
            <a:rect l="l" t="t" r="r" b="b"/>
            <a:pathLst>
              <a:path w="6301816" h="7059061">
                <a:moveTo>
                  <a:pt x="0" y="0"/>
                </a:moveTo>
                <a:lnTo>
                  <a:pt x="6301816" y="0"/>
                </a:lnTo>
                <a:lnTo>
                  <a:pt x="6301816"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0800000">
            <a:off x="15295579" y="-1594073"/>
            <a:ext cx="4848524" cy="3748859"/>
          </a:xfrm>
          <a:custGeom>
            <a:avLst/>
            <a:gdLst/>
            <a:ahLst/>
            <a:cxnLst/>
            <a:rect l="l" t="t" r="r" b="b"/>
            <a:pathLst>
              <a:path w="4848524" h="3748859">
                <a:moveTo>
                  <a:pt x="0" y="0"/>
                </a:moveTo>
                <a:lnTo>
                  <a:pt x="4848525" y="0"/>
                </a:lnTo>
                <a:lnTo>
                  <a:pt x="4848525" y="3748860"/>
                </a:lnTo>
                <a:lnTo>
                  <a:pt x="0" y="3748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1916131" y="213780"/>
            <a:ext cx="14455738" cy="1224246"/>
          </a:xfrm>
          <a:prstGeom prst="rect">
            <a:avLst/>
          </a:prstGeom>
        </p:spPr>
        <p:txBody>
          <a:bodyPr lIns="0" tIns="0" rIns="0" bIns="0" rtlCol="0" anchor="t">
            <a:spAutoFit/>
          </a:bodyPr>
          <a:lstStyle/>
          <a:p>
            <a:pPr algn="ctr">
              <a:lnSpc>
                <a:spcPts val="9215"/>
              </a:lnSpc>
            </a:pPr>
            <a:r>
              <a:rPr lang="en-US" sz="9500" dirty="0">
                <a:solidFill>
                  <a:srgbClr val="2F3954"/>
                </a:solidFill>
                <a:latin typeface="Sniglet"/>
                <a:ea typeface="Sniglet"/>
                <a:cs typeface="Sniglet"/>
                <a:sym typeface="Sniglet"/>
              </a:rPr>
              <a:t>Problem</a:t>
            </a:r>
          </a:p>
        </p:txBody>
      </p:sp>
      <p:sp>
        <p:nvSpPr>
          <p:cNvPr id="8" name="TextBox 8"/>
          <p:cNvSpPr txBox="1"/>
          <p:nvPr/>
        </p:nvSpPr>
        <p:spPr>
          <a:xfrm>
            <a:off x="-228600" y="1672600"/>
            <a:ext cx="18288000" cy="9666749"/>
          </a:xfrm>
          <a:prstGeom prst="rect">
            <a:avLst/>
          </a:prstGeom>
        </p:spPr>
        <p:txBody>
          <a:bodyPr wrap="square" lIns="0" tIns="0" rIns="0" bIns="0" rtlCol="0" anchor="t">
            <a:spAutoFit/>
          </a:bodyPr>
          <a:lstStyle/>
          <a:p>
            <a:pPr marL="1554480" lvl="2" indent="-518160" algn="just">
              <a:lnSpc>
                <a:spcPct val="150000"/>
              </a:lnSpc>
              <a:buFont typeface="Arial"/>
              <a:buChar char="⚬"/>
            </a:pPr>
            <a:r>
              <a:rPr lang="en-US" sz="3600" dirty="0">
                <a:solidFill>
                  <a:srgbClr val="2F3954"/>
                </a:solidFill>
                <a:latin typeface="ไอติม"/>
                <a:ea typeface="ไอติม"/>
                <a:cs typeface="ไอติม"/>
                <a:sym typeface="ไอติม"/>
              </a:rPr>
              <a:t>61% of hospitalized elderly patients have poor nutritional intake.</a:t>
            </a:r>
          </a:p>
          <a:p>
            <a:pPr marL="1554480" lvl="2" indent="-518160" algn="just">
              <a:lnSpc>
                <a:spcPct val="150000"/>
              </a:lnSpc>
              <a:buFont typeface="Arial"/>
              <a:buChar char="⚬"/>
            </a:pPr>
            <a:r>
              <a:rPr lang="en-US" sz="3600" dirty="0">
                <a:solidFill>
                  <a:srgbClr val="2F3954"/>
                </a:solidFill>
                <a:latin typeface="ไอติม"/>
                <a:ea typeface="ไอติม"/>
                <a:cs typeface="ไอติม"/>
                <a:sym typeface="ไอติม"/>
              </a:rPr>
              <a:t>42-56% of elderly patients maintain nutrient intakes less than basal metabolic rate while hospitalized.</a:t>
            </a:r>
          </a:p>
          <a:p>
            <a:pPr marL="1554480" lvl="2" indent="-518160" algn="just">
              <a:lnSpc>
                <a:spcPct val="150000"/>
              </a:lnSpc>
              <a:buFont typeface="Arial"/>
              <a:buChar char="⚬"/>
            </a:pPr>
            <a:r>
              <a:rPr lang="en-US" sz="3600" dirty="0">
                <a:solidFill>
                  <a:srgbClr val="2F3954"/>
                </a:solidFill>
                <a:latin typeface="ไอติม"/>
                <a:ea typeface="ไอติม"/>
                <a:cs typeface="ไอติม"/>
                <a:sym typeface="ไอติม"/>
              </a:rPr>
              <a:t>Patients could have a functional challenge when admitted to the hospital, which can impair proper nutrition intake, e.g., impeded cognition or mobility due to stroke, dementia, motor impairments, and arthritis.</a:t>
            </a:r>
          </a:p>
          <a:p>
            <a:pPr marL="1554480" lvl="2" indent="-518160" algn="just">
              <a:lnSpc>
                <a:spcPct val="150000"/>
              </a:lnSpc>
              <a:buFont typeface="Arial"/>
              <a:buChar char="⚬"/>
            </a:pPr>
            <a:r>
              <a:rPr lang="en-US" sz="3600" dirty="0">
                <a:solidFill>
                  <a:srgbClr val="2F3954"/>
                </a:solidFill>
                <a:latin typeface="ไอติม"/>
                <a:ea typeface="ไอติม"/>
                <a:cs typeface="ไอติม"/>
                <a:sym typeface="ไอติม"/>
              </a:rPr>
              <a:t>Unit staff might be short and have an increased workload.</a:t>
            </a:r>
          </a:p>
          <a:p>
            <a:pPr marL="2331720" lvl="3" indent="-582930" algn="just">
              <a:lnSpc>
                <a:spcPct val="150000"/>
              </a:lnSpc>
              <a:buFont typeface="Arial"/>
              <a:buChar char="￭"/>
            </a:pPr>
            <a:r>
              <a:rPr lang="en-US" sz="3600" dirty="0">
                <a:solidFill>
                  <a:srgbClr val="2F3954"/>
                </a:solidFill>
                <a:latin typeface="ไอติม"/>
                <a:ea typeface="ไอติม"/>
                <a:cs typeface="ไอติม"/>
                <a:sym typeface="ไอติม"/>
              </a:rPr>
              <a:t>Unit staff, sometimes, can not prioritize feeding patients.</a:t>
            </a:r>
          </a:p>
          <a:p>
            <a:pPr algn="r">
              <a:lnSpc>
                <a:spcPct val="150000"/>
              </a:lnSpc>
            </a:pPr>
            <a:r>
              <a:rPr lang="en-US" sz="3600" dirty="0">
                <a:solidFill>
                  <a:srgbClr val="2F3954"/>
                </a:solidFill>
                <a:latin typeface="ไอติม"/>
                <a:ea typeface="ไอติม"/>
                <a:cs typeface="ไอติม"/>
                <a:sym typeface="ไอติม"/>
              </a:rPr>
              <a:t>(Edwards et al., 2017; Heaven et al., 2012; Kulvir Moudgil, personal experience, April 21, 2025)</a:t>
            </a:r>
          </a:p>
          <a:p>
            <a:pPr algn="just">
              <a:lnSpc>
                <a:spcPct val="150000"/>
              </a:lnSpc>
            </a:pPr>
            <a:endParaRPr lang="en-US" sz="3600" dirty="0">
              <a:solidFill>
                <a:srgbClr val="2F3954"/>
              </a:solidFill>
              <a:latin typeface="ไอติม"/>
              <a:ea typeface="ไอติม"/>
              <a:cs typeface="ไอติม"/>
              <a:sym typeface="ไอติม"/>
            </a:endParaRPr>
          </a:p>
          <a:p>
            <a:pPr algn="just">
              <a:lnSpc>
                <a:spcPts val="4140"/>
              </a:lnSpc>
            </a:pPr>
            <a:endParaRPr lang="en-US" sz="3600" dirty="0">
              <a:solidFill>
                <a:srgbClr val="2F3954"/>
              </a:solidFill>
              <a:latin typeface="ไอติม"/>
              <a:ea typeface="ไอติม"/>
              <a:cs typeface="ไอติม"/>
              <a:sym typeface="ไอติม"/>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4"/>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4"/>
            <a:stretch>
              <a:fillRect/>
            </a:stretch>
          </a:blipFill>
        </p:spPr>
        <p:txBody>
          <a:bodyPr/>
          <a:lstStyle/>
          <a:p>
            <a:endParaRPr lang="en-US"/>
          </a:p>
        </p:txBody>
      </p:sp>
      <p:sp>
        <p:nvSpPr>
          <p:cNvPr id="5" name="Freeform 5"/>
          <p:cNvSpPr/>
          <p:nvPr/>
        </p:nvSpPr>
        <p:spPr>
          <a:xfrm>
            <a:off x="-1003630" y="-604621"/>
            <a:ext cx="6301816" cy="7059061"/>
          </a:xfrm>
          <a:custGeom>
            <a:avLst/>
            <a:gdLst/>
            <a:ahLst/>
            <a:cxnLst/>
            <a:rect l="l" t="t" r="r" b="b"/>
            <a:pathLst>
              <a:path w="6301816" h="7059061">
                <a:moveTo>
                  <a:pt x="0" y="0"/>
                </a:moveTo>
                <a:lnTo>
                  <a:pt x="6301816" y="0"/>
                </a:lnTo>
                <a:lnTo>
                  <a:pt x="6301816"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0800000">
            <a:off x="14835038" y="-1595922"/>
            <a:ext cx="4848524" cy="3748859"/>
          </a:xfrm>
          <a:custGeom>
            <a:avLst/>
            <a:gdLst/>
            <a:ahLst/>
            <a:cxnLst/>
            <a:rect l="l" t="t" r="r" b="b"/>
            <a:pathLst>
              <a:path w="4848524" h="3748859">
                <a:moveTo>
                  <a:pt x="0" y="0"/>
                </a:moveTo>
                <a:lnTo>
                  <a:pt x="4848524" y="0"/>
                </a:lnTo>
                <a:lnTo>
                  <a:pt x="4848524" y="3748859"/>
                </a:lnTo>
                <a:lnTo>
                  <a:pt x="0" y="3748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1458165" y="257341"/>
            <a:ext cx="14455738" cy="3563621"/>
          </a:xfrm>
          <a:prstGeom prst="rect">
            <a:avLst/>
          </a:prstGeom>
        </p:spPr>
        <p:txBody>
          <a:bodyPr lIns="0" tIns="0" rIns="0" bIns="0" rtlCol="0" anchor="t">
            <a:spAutoFit/>
          </a:bodyPr>
          <a:lstStyle/>
          <a:p>
            <a:pPr algn="ctr">
              <a:lnSpc>
                <a:spcPts val="9215"/>
              </a:lnSpc>
            </a:pPr>
            <a:r>
              <a:rPr lang="en-US" sz="9500">
                <a:solidFill>
                  <a:srgbClr val="2F3954"/>
                </a:solidFill>
                <a:latin typeface="Sniglet"/>
                <a:ea typeface="Sniglet"/>
                <a:cs typeface="Sniglet"/>
                <a:sym typeface="Sniglet"/>
              </a:rPr>
              <a:t>NOVEL IDEA-ASSISTED FEEDING ROBOTS IN HOSPITALS</a:t>
            </a:r>
          </a:p>
        </p:txBody>
      </p:sp>
      <p:sp>
        <p:nvSpPr>
          <p:cNvPr id="8" name="TextBox 8"/>
          <p:cNvSpPr txBox="1"/>
          <p:nvPr/>
        </p:nvSpPr>
        <p:spPr>
          <a:xfrm>
            <a:off x="654974" y="3988970"/>
            <a:ext cx="16413826" cy="7382534"/>
          </a:xfrm>
          <a:prstGeom prst="rect">
            <a:avLst/>
          </a:prstGeom>
        </p:spPr>
        <p:txBody>
          <a:bodyPr wrap="square" lIns="0" tIns="0" rIns="0" bIns="0" rtlCol="0" anchor="t">
            <a:spAutoFit/>
          </a:bodyPr>
          <a:lstStyle/>
          <a:p>
            <a:pPr marL="798829" lvl="1" indent="-399415" algn="just">
              <a:lnSpc>
                <a:spcPct val="150000"/>
              </a:lnSpc>
              <a:buFont typeface="Arial"/>
              <a:buChar char="•"/>
            </a:pPr>
            <a:r>
              <a:rPr lang="en-US" sz="3699" u="sng" dirty="0">
                <a:solidFill>
                  <a:srgbClr val="2F3954"/>
                </a:solidFill>
                <a:latin typeface="ไอติม"/>
                <a:ea typeface="ไอติม"/>
                <a:cs typeface="ไอติม"/>
                <a:sym typeface="ไอติม"/>
              </a:rPr>
              <a:t>Assisted-Feeding</a:t>
            </a:r>
            <a:r>
              <a:rPr lang="en-US" sz="3699" dirty="0">
                <a:solidFill>
                  <a:srgbClr val="2F3954"/>
                </a:solidFill>
                <a:latin typeface="ไอติม"/>
                <a:ea typeface="ไอติม"/>
                <a:cs typeface="ไอติม"/>
                <a:sym typeface="ไอติม"/>
              </a:rPr>
              <a:t>: Needing help from another person to be able to eat.</a:t>
            </a:r>
          </a:p>
          <a:p>
            <a:pPr marL="798829" lvl="1" indent="-399415" algn="just">
              <a:lnSpc>
                <a:spcPct val="150000"/>
              </a:lnSpc>
              <a:buFont typeface="Arial"/>
              <a:buChar char="•"/>
            </a:pPr>
            <a:r>
              <a:rPr lang="en-US" sz="3699" dirty="0">
                <a:solidFill>
                  <a:srgbClr val="2F3954"/>
                </a:solidFill>
                <a:latin typeface="ไอติม"/>
                <a:ea typeface="ไอติม"/>
                <a:cs typeface="ไอติม"/>
                <a:sym typeface="ไอติม"/>
              </a:rPr>
              <a:t>“Among hospitalized elderly, up to 70% require assistance, with one in three elderly acute stroke patients being dependent for eating” (Shune, 2020, para 1).</a:t>
            </a:r>
          </a:p>
          <a:p>
            <a:pPr marL="798829" lvl="1" indent="-399415" algn="just">
              <a:lnSpc>
                <a:spcPct val="150000"/>
              </a:lnSpc>
              <a:buFont typeface="Arial"/>
              <a:buChar char="•"/>
            </a:pPr>
            <a:r>
              <a:rPr lang="en-US" sz="3699" dirty="0">
                <a:solidFill>
                  <a:srgbClr val="2F3954"/>
                </a:solidFill>
                <a:latin typeface="ไอติม"/>
                <a:ea typeface="ไอติม"/>
                <a:cs typeface="ไอติม"/>
                <a:sym typeface="ไอติม"/>
              </a:rPr>
              <a:t>Technology interventions, such as the utilization of </a:t>
            </a:r>
            <a:r>
              <a:rPr lang="en-US" sz="3699" u="sng" dirty="0">
                <a:solidFill>
                  <a:srgbClr val="2F3954"/>
                </a:solidFill>
                <a:latin typeface="ไอติม"/>
                <a:ea typeface="ไอติม"/>
                <a:cs typeface="ไอติม"/>
                <a:sym typeface="ไอติม"/>
              </a:rPr>
              <a:t>Assisted-feeding Robots</a:t>
            </a:r>
            <a:r>
              <a:rPr lang="en-US" sz="3699" dirty="0">
                <a:solidFill>
                  <a:srgbClr val="2F3954"/>
                </a:solidFill>
                <a:latin typeface="ไอติม"/>
                <a:ea typeface="ไอติม"/>
                <a:cs typeface="ไอติม"/>
                <a:sym typeface="ไอติม"/>
              </a:rPr>
              <a:t> in hospitals, could help address the problem.</a:t>
            </a:r>
          </a:p>
          <a:p>
            <a:pPr algn="r">
              <a:lnSpc>
                <a:spcPct val="150000"/>
              </a:lnSpc>
            </a:pPr>
            <a:r>
              <a:rPr lang="en-US" sz="3699" dirty="0">
                <a:solidFill>
                  <a:srgbClr val="2F3954"/>
                </a:solidFill>
                <a:latin typeface="ไอติม"/>
                <a:ea typeface="ไอติม"/>
                <a:cs typeface="ไอติม"/>
                <a:sym typeface="ไอติม"/>
              </a:rPr>
              <a:t>(Heaven et al., 2012; Park et al., 2020; Obi, 2025)</a:t>
            </a:r>
          </a:p>
          <a:p>
            <a:pPr algn="just">
              <a:lnSpc>
                <a:spcPct val="150000"/>
              </a:lnSpc>
            </a:pPr>
            <a:endParaRPr lang="en-US" sz="3699" dirty="0">
              <a:solidFill>
                <a:srgbClr val="2F3954"/>
              </a:solidFill>
              <a:latin typeface="ไอติม"/>
              <a:ea typeface="ไอติม"/>
              <a:cs typeface="ไอติม"/>
              <a:sym typeface="ไอติม"/>
            </a:endParaRPr>
          </a:p>
          <a:p>
            <a:pPr algn="just">
              <a:lnSpc>
                <a:spcPts val="4254"/>
              </a:lnSpc>
            </a:pPr>
            <a:endParaRPr lang="en-US" sz="3699" dirty="0">
              <a:solidFill>
                <a:srgbClr val="2F3954"/>
              </a:solidFill>
              <a:latin typeface="ไอติม"/>
              <a:ea typeface="ไอติม"/>
              <a:cs typeface="ไอติม"/>
              <a:sym typeface="ไอติม"/>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0C361-9D3F-B2E0-4D98-440D2932BDB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D3FA90D-7BA4-426D-2A35-97EA7E1A075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a:extLst>
              <a:ext uri="{FF2B5EF4-FFF2-40B4-BE49-F238E27FC236}">
                <a16:creationId xmlns:a16="http://schemas.microsoft.com/office/drawing/2014/main" id="{0C17AFBD-00FC-81A4-999D-EFAB0888F6FB}"/>
              </a:ext>
            </a:extLst>
          </p:cNvPr>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73460223-6612-2A90-72AE-549FAD96F5AB}"/>
              </a:ext>
            </a:extLst>
          </p:cNvPr>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4"/>
            <a:stretch>
              <a:fillRect/>
            </a:stretch>
          </a:blipFill>
        </p:spPr>
        <p:txBody>
          <a:bodyPr/>
          <a:lstStyle/>
          <a:p>
            <a:endParaRPr lang="en-US"/>
          </a:p>
        </p:txBody>
      </p:sp>
      <p:sp>
        <p:nvSpPr>
          <p:cNvPr id="5" name="Freeform 5">
            <a:extLst>
              <a:ext uri="{FF2B5EF4-FFF2-40B4-BE49-F238E27FC236}">
                <a16:creationId xmlns:a16="http://schemas.microsoft.com/office/drawing/2014/main" id="{9D32547D-5B6B-B17E-C1CE-4038BC3F96F4}"/>
              </a:ext>
            </a:extLst>
          </p:cNvPr>
          <p:cNvSpPr/>
          <p:nvPr/>
        </p:nvSpPr>
        <p:spPr>
          <a:xfrm>
            <a:off x="-1003630" y="-604621"/>
            <a:ext cx="6301816" cy="7059061"/>
          </a:xfrm>
          <a:custGeom>
            <a:avLst/>
            <a:gdLst/>
            <a:ahLst/>
            <a:cxnLst/>
            <a:rect l="l" t="t" r="r" b="b"/>
            <a:pathLst>
              <a:path w="6301816" h="7059061">
                <a:moveTo>
                  <a:pt x="0" y="0"/>
                </a:moveTo>
                <a:lnTo>
                  <a:pt x="6301816" y="0"/>
                </a:lnTo>
                <a:lnTo>
                  <a:pt x="6301816"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9AA83E80-3078-AA01-0A3D-6361EF7DB42F}"/>
              </a:ext>
            </a:extLst>
          </p:cNvPr>
          <p:cNvSpPr/>
          <p:nvPr/>
        </p:nvSpPr>
        <p:spPr>
          <a:xfrm rot="-10800000">
            <a:off x="14835038" y="-1595922"/>
            <a:ext cx="4848524" cy="3748859"/>
          </a:xfrm>
          <a:custGeom>
            <a:avLst/>
            <a:gdLst/>
            <a:ahLst/>
            <a:cxnLst/>
            <a:rect l="l" t="t" r="r" b="b"/>
            <a:pathLst>
              <a:path w="4848524" h="3748859">
                <a:moveTo>
                  <a:pt x="0" y="0"/>
                </a:moveTo>
                <a:lnTo>
                  <a:pt x="4848524" y="0"/>
                </a:lnTo>
                <a:lnTo>
                  <a:pt x="4848524" y="3748859"/>
                </a:lnTo>
                <a:lnTo>
                  <a:pt x="0" y="3748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3405C9B6-A346-E995-6C60-ACF8D9E09ACE}"/>
              </a:ext>
            </a:extLst>
          </p:cNvPr>
          <p:cNvSpPr txBox="1"/>
          <p:nvPr/>
        </p:nvSpPr>
        <p:spPr>
          <a:xfrm>
            <a:off x="1458165" y="257341"/>
            <a:ext cx="14455738" cy="3563621"/>
          </a:xfrm>
          <a:prstGeom prst="rect">
            <a:avLst/>
          </a:prstGeom>
        </p:spPr>
        <p:txBody>
          <a:bodyPr lIns="0" tIns="0" rIns="0" bIns="0" rtlCol="0" anchor="t">
            <a:spAutoFit/>
          </a:bodyPr>
          <a:lstStyle/>
          <a:p>
            <a:pPr algn="ctr">
              <a:lnSpc>
                <a:spcPts val="9215"/>
              </a:lnSpc>
            </a:pPr>
            <a:r>
              <a:rPr lang="en-US" sz="9500" dirty="0">
                <a:solidFill>
                  <a:srgbClr val="2F3954"/>
                </a:solidFill>
                <a:latin typeface="Sniglet"/>
                <a:ea typeface="Sniglet"/>
                <a:cs typeface="Sniglet"/>
                <a:sym typeface="Sniglet"/>
              </a:rPr>
              <a:t>NOVEL IDEA-ASSISTED FEEDING ROBOTS IN HOSPITALS</a:t>
            </a:r>
          </a:p>
        </p:txBody>
      </p:sp>
      <p:sp>
        <p:nvSpPr>
          <p:cNvPr id="8" name="TextBox 8">
            <a:extLst>
              <a:ext uri="{FF2B5EF4-FFF2-40B4-BE49-F238E27FC236}">
                <a16:creationId xmlns:a16="http://schemas.microsoft.com/office/drawing/2014/main" id="{6EE7114D-2F60-9A8C-546F-B929EB16A81C}"/>
              </a:ext>
            </a:extLst>
          </p:cNvPr>
          <p:cNvSpPr txBox="1"/>
          <p:nvPr/>
        </p:nvSpPr>
        <p:spPr>
          <a:xfrm>
            <a:off x="291424" y="3898133"/>
            <a:ext cx="13923309" cy="7336752"/>
          </a:xfrm>
          <a:prstGeom prst="rect">
            <a:avLst/>
          </a:prstGeom>
        </p:spPr>
        <p:txBody>
          <a:bodyPr wrap="square" lIns="0" tIns="0" rIns="0" bIns="0" rtlCol="0" anchor="t">
            <a:spAutoFit/>
          </a:bodyPr>
          <a:lstStyle/>
          <a:p>
            <a:pPr marL="798829" lvl="1" indent="-399415" algn="just">
              <a:lnSpc>
                <a:spcPct val="150000"/>
              </a:lnSpc>
              <a:buFont typeface="Arial"/>
              <a:buChar char="•"/>
            </a:pPr>
            <a:r>
              <a:rPr lang="en-US" sz="3600" u="sng" dirty="0">
                <a:solidFill>
                  <a:srgbClr val="2F3954"/>
                </a:solidFill>
                <a:latin typeface="ไอติม"/>
                <a:ea typeface="ไอติม"/>
                <a:cs typeface="ไอติม"/>
                <a:sym typeface="ไอติม"/>
              </a:rPr>
              <a:t>Assisted-Feeding Robots</a:t>
            </a:r>
            <a:r>
              <a:rPr lang="en-US" sz="3600" dirty="0">
                <a:solidFill>
                  <a:srgbClr val="2F3954"/>
                </a:solidFill>
                <a:latin typeface="ไอติม"/>
                <a:ea typeface="ไอติม"/>
                <a:cs typeface="ไอติม"/>
                <a:sym typeface="ไอติม"/>
              </a:rPr>
              <a:t>: A medical device intended to compensate for the function of a human arm during feeding.</a:t>
            </a:r>
            <a:endParaRPr lang="en-US" sz="3699" u="sng" dirty="0">
              <a:solidFill>
                <a:srgbClr val="2F3954"/>
              </a:solidFill>
              <a:latin typeface="ไอติม"/>
              <a:ea typeface="ไอติม"/>
              <a:cs typeface="ไอติม"/>
              <a:sym typeface="ไอติม"/>
            </a:endParaRPr>
          </a:p>
          <a:p>
            <a:pPr marL="1428114" lvl="2" indent="-571500" algn="just">
              <a:lnSpc>
                <a:spcPct val="150000"/>
              </a:lnSpc>
              <a:buFont typeface="Wingdings" pitchFamily="2" charset="2"/>
              <a:buChar char="§"/>
            </a:pPr>
            <a:r>
              <a:rPr lang="en-US" sz="3699" dirty="0">
                <a:solidFill>
                  <a:srgbClr val="2F3954"/>
                </a:solidFill>
                <a:latin typeface="ไอติม"/>
                <a:ea typeface="ไอติม"/>
                <a:cs typeface="ไอติม"/>
                <a:sym typeface="ไอติม"/>
              </a:rPr>
              <a:t>Suitable for people with any impairments that hinder meal intake.</a:t>
            </a:r>
          </a:p>
          <a:p>
            <a:pPr marL="798829" lvl="1" indent="-399415" algn="just">
              <a:lnSpc>
                <a:spcPct val="150000"/>
              </a:lnSpc>
              <a:buFont typeface="Arial"/>
              <a:buChar char="•"/>
            </a:pPr>
            <a:r>
              <a:rPr lang="en-US" sz="3699" dirty="0">
                <a:solidFill>
                  <a:srgbClr val="2F3954"/>
                </a:solidFill>
                <a:latin typeface="ไอติม"/>
                <a:ea typeface="ไอติม"/>
                <a:cs typeface="ไอติม"/>
                <a:sym typeface="ไอติม"/>
              </a:rPr>
              <a:t>At present, these robots have a mobile base and human-like arms to assist people in overcoming their physical limitations.</a:t>
            </a:r>
          </a:p>
          <a:p>
            <a:pPr algn="r">
              <a:lnSpc>
                <a:spcPct val="150000"/>
              </a:lnSpc>
            </a:pPr>
            <a:r>
              <a:rPr lang="en-US" sz="3699" dirty="0">
                <a:solidFill>
                  <a:srgbClr val="2F3954"/>
                </a:solidFill>
                <a:latin typeface="ไอติม"/>
                <a:ea typeface="ไอติม"/>
                <a:cs typeface="ไอติม"/>
                <a:sym typeface="ไอติม"/>
              </a:rPr>
              <a:t>(Heaven et al., 2012; Park et al., 2020; Obi, 2025)</a:t>
            </a:r>
          </a:p>
          <a:p>
            <a:pPr algn="just">
              <a:lnSpc>
                <a:spcPct val="150000"/>
              </a:lnSpc>
            </a:pPr>
            <a:endParaRPr lang="en-US" sz="3699" dirty="0">
              <a:solidFill>
                <a:srgbClr val="2F3954"/>
              </a:solidFill>
              <a:latin typeface="ไอติม"/>
              <a:ea typeface="ไอติม"/>
              <a:cs typeface="ไอติม"/>
              <a:sym typeface="ไอติม"/>
            </a:endParaRPr>
          </a:p>
          <a:p>
            <a:pPr algn="just">
              <a:lnSpc>
                <a:spcPts val="4254"/>
              </a:lnSpc>
            </a:pPr>
            <a:endParaRPr lang="en-US" sz="3699" dirty="0">
              <a:solidFill>
                <a:srgbClr val="2F3954"/>
              </a:solidFill>
              <a:latin typeface="ไอติม"/>
              <a:ea typeface="ไอติม"/>
              <a:cs typeface="ไอติม"/>
              <a:sym typeface="ไอติม"/>
            </a:endParaRPr>
          </a:p>
        </p:txBody>
      </p:sp>
      <p:sp>
        <p:nvSpPr>
          <p:cNvPr id="9" name="Freeform 9">
            <a:extLst>
              <a:ext uri="{FF2B5EF4-FFF2-40B4-BE49-F238E27FC236}">
                <a16:creationId xmlns:a16="http://schemas.microsoft.com/office/drawing/2014/main" id="{54BFD4D3-0A7E-82CD-1579-86569A523D12}"/>
              </a:ext>
            </a:extLst>
          </p:cNvPr>
          <p:cNvSpPr/>
          <p:nvPr/>
        </p:nvSpPr>
        <p:spPr>
          <a:xfrm>
            <a:off x="14354355" y="4746551"/>
            <a:ext cx="3933645" cy="4114800"/>
          </a:xfrm>
          <a:custGeom>
            <a:avLst/>
            <a:gdLst/>
            <a:ahLst/>
            <a:cxnLst/>
            <a:rect l="l" t="t" r="r" b="b"/>
            <a:pathLst>
              <a:path w="3933645" h="4114800">
                <a:moveTo>
                  <a:pt x="0" y="0"/>
                </a:moveTo>
                <a:lnTo>
                  <a:pt x="3933645" y="0"/>
                </a:lnTo>
                <a:lnTo>
                  <a:pt x="3933645" y="4114800"/>
                </a:lnTo>
                <a:lnTo>
                  <a:pt x="0" y="41148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1353037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4"/>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4"/>
            <a:stretch>
              <a:fillRect/>
            </a:stretch>
          </a:blipFill>
        </p:spPr>
        <p:txBody>
          <a:bodyPr/>
          <a:lstStyle/>
          <a:p>
            <a:endParaRPr lang="en-US"/>
          </a:p>
        </p:txBody>
      </p:sp>
      <p:sp>
        <p:nvSpPr>
          <p:cNvPr id="5" name="Freeform 5"/>
          <p:cNvSpPr/>
          <p:nvPr/>
        </p:nvSpPr>
        <p:spPr>
          <a:xfrm>
            <a:off x="-885902"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0800000">
            <a:off x="15038208" y="-1309494"/>
            <a:ext cx="4848524" cy="3748859"/>
          </a:xfrm>
          <a:custGeom>
            <a:avLst/>
            <a:gdLst/>
            <a:ahLst/>
            <a:cxnLst/>
            <a:rect l="l" t="t" r="r" b="b"/>
            <a:pathLst>
              <a:path w="4848524" h="3748859">
                <a:moveTo>
                  <a:pt x="0" y="0"/>
                </a:moveTo>
                <a:lnTo>
                  <a:pt x="4848524" y="0"/>
                </a:lnTo>
                <a:lnTo>
                  <a:pt x="4848524" y="3748859"/>
                </a:lnTo>
                <a:lnTo>
                  <a:pt x="0" y="3748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3228756" y="3474856"/>
            <a:ext cx="4825937" cy="3337287"/>
          </a:xfrm>
          <a:custGeom>
            <a:avLst/>
            <a:gdLst/>
            <a:ahLst/>
            <a:cxnLst/>
            <a:rect l="l" t="t" r="r" b="b"/>
            <a:pathLst>
              <a:path w="4825937" h="3337287">
                <a:moveTo>
                  <a:pt x="0" y="0"/>
                </a:moveTo>
                <a:lnTo>
                  <a:pt x="4825937" y="0"/>
                </a:lnTo>
                <a:lnTo>
                  <a:pt x="4825937" y="3337287"/>
                </a:lnTo>
                <a:lnTo>
                  <a:pt x="0" y="3337287"/>
                </a:lnTo>
                <a:lnTo>
                  <a:pt x="0" y="0"/>
                </a:lnTo>
                <a:close/>
              </a:path>
            </a:pathLst>
          </a:custGeom>
          <a:blipFill>
            <a:blip r:embed="rId9"/>
            <a:stretch>
              <a:fillRect l="-933" r="-933"/>
            </a:stretch>
          </a:blipFill>
        </p:spPr>
        <p:txBody>
          <a:bodyPr/>
          <a:lstStyle/>
          <a:p>
            <a:endParaRPr lang="en-US" dirty="0"/>
          </a:p>
        </p:txBody>
      </p:sp>
      <p:sp>
        <p:nvSpPr>
          <p:cNvPr id="8" name="TextBox 8"/>
          <p:cNvSpPr txBox="1"/>
          <p:nvPr/>
        </p:nvSpPr>
        <p:spPr>
          <a:xfrm>
            <a:off x="-48067" y="1160498"/>
            <a:ext cx="13289513" cy="10016845"/>
          </a:xfrm>
          <a:prstGeom prst="rect">
            <a:avLst/>
          </a:prstGeom>
        </p:spPr>
        <p:txBody>
          <a:bodyPr wrap="square" lIns="0" tIns="0" rIns="0" bIns="0" rtlCol="0" anchor="t">
            <a:spAutoFit/>
          </a:bodyPr>
          <a:lstStyle/>
          <a:p>
            <a:pPr marL="1622456" lvl="2" indent="-571500">
              <a:lnSpc>
                <a:spcPct val="150000"/>
              </a:lnSpc>
              <a:buFont typeface="Arial" panose="020B0604020202020204" pitchFamily="34" charset="0"/>
              <a:buChar char="•"/>
            </a:pPr>
            <a:r>
              <a:rPr lang="en-US" sz="3650" u="sng" dirty="0">
                <a:solidFill>
                  <a:srgbClr val="2F3954"/>
                </a:solidFill>
                <a:latin typeface="ไอติม"/>
                <a:ea typeface="ไอติม"/>
                <a:cs typeface="ไอติม"/>
                <a:sym typeface="ไอติม"/>
              </a:rPr>
              <a:t>Obi in the US</a:t>
            </a:r>
            <a:r>
              <a:rPr lang="en-US" sz="3650" dirty="0">
                <a:solidFill>
                  <a:srgbClr val="2F3954"/>
                </a:solidFill>
                <a:latin typeface="ไอติม"/>
                <a:ea typeface="ไอติม"/>
                <a:cs typeface="ไอติม"/>
                <a:sym typeface="ไอติม"/>
              </a:rPr>
              <a:t>: Global leader in robotic self-feeding technology.</a:t>
            </a:r>
          </a:p>
          <a:p>
            <a:pPr marL="1622456" lvl="2" indent="-571500">
              <a:lnSpc>
                <a:spcPct val="150000"/>
              </a:lnSpc>
              <a:buFont typeface="Arial" panose="020B0604020202020204" pitchFamily="34" charset="0"/>
              <a:buChar char="•"/>
            </a:pPr>
            <a:r>
              <a:rPr lang="en-US" sz="3650" u="sng" dirty="0">
                <a:solidFill>
                  <a:srgbClr val="2F3954"/>
                </a:solidFill>
                <a:latin typeface="ไอติม"/>
                <a:ea typeface="ไอติม"/>
                <a:cs typeface="ไอติม"/>
                <a:sym typeface="ไอติม"/>
              </a:rPr>
              <a:t>University of Washington</a:t>
            </a:r>
            <a:r>
              <a:rPr lang="en-US" sz="3650" dirty="0">
                <a:solidFill>
                  <a:srgbClr val="2F3954"/>
                </a:solidFill>
                <a:latin typeface="ไอติม"/>
                <a:ea typeface="ไอติม"/>
                <a:cs typeface="ไอติม"/>
                <a:sym typeface="ไอติม"/>
              </a:rPr>
              <a:t>: Robotic feeding assistance for people with motor impairments.</a:t>
            </a:r>
          </a:p>
          <a:p>
            <a:pPr marL="1622456" lvl="2" indent="-571500">
              <a:lnSpc>
                <a:spcPct val="150000"/>
              </a:lnSpc>
              <a:buFont typeface="Arial" panose="020B0604020202020204" pitchFamily="34" charset="0"/>
              <a:buChar char="•"/>
            </a:pPr>
            <a:r>
              <a:rPr lang="en-US" sz="3650" u="sng" dirty="0">
                <a:solidFill>
                  <a:srgbClr val="2F3954"/>
                </a:solidFill>
                <a:latin typeface="ไอติม"/>
                <a:ea typeface="ไอติม"/>
                <a:cs typeface="ไอติม"/>
                <a:sym typeface="ไอติม"/>
              </a:rPr>
              <a:t>Stanford University </a:t>
            </a:r>
            <a:r>
              <a:rPr lang="en-US" sz="3650" dirty="0">
                <a:solidFill>
                  <a:srgbClr val="2F3954"/>
                </a:solidFill>
                <a:latin typeface="ไอติม"/>
                <a:ea typeface="ไอติม"/>
                <a:cs typeface="ไอติม"/>
                <a:sym typeface="ไอติม"/>
              </a:rPr>
              <a:t>working on novel robotic algorithms to enhance autonomy and comfort during feeding process.</a:t>
            </a:r>
          </a:p>
          <a:p>
            <a:pPr marL="2079656" lvl="3" indent="-571500">
              <a:lnSpc>
                <a:spcPct val="150000"/>
              </a:lnSpc>
              <a:buFont typeface="Arial" panose="020B0604020202020204" pitchFamily="34" charset="0"/>
              <a:buChar char="•"/>
            </a:pPr>
            <a:r>
              <a:rPr lang="en-US" sz="3650" dirty="0">
                <a:solidFill>
                  <a:srgbClr val="2F3954"/>
                </a:solidFill>
                <a:latin typeface="ไอติม"/>
                <a:ea typeface="ไอติม"/>
                <a:cs typeface="ไอติม"/>
                <a:sym typeface="ไอติม"/>
              </a:rPr>
              <a:t>Assisted-feeding robots restore self-feeding performance.</a:t>
            </a:r>
          </a:p>
          <a:p>
            <a:pPr marL="2079656" lvl="3" indent="-571500">
              <a:lnSpc>
                <a:spcPct val="150000"/>
              </a:lnSpc>
              <a:buFont typeface="Arial" panose="020B0604020202020204" pitchFamily="34" charset="0"/>
              <a:buChar char="•"/>
            </a:pPr>
            <a:r>
              <a:rPr lang="en-US" sz="3650" dirty="0">
                <a:solidFill>
                  <a:srgbClr val="2F3954"/>
                </a:solidFill>
                <a:latin typeface="ไอติม"/>
                <a:ea typeface="ไอติม"/>
                <a:cs typeface="ไอติม"/>
                <a:sym typeface="ไอติม"/>
              </a:rPr>
              <a:t>Assisted-feeding robots allow people to eat what they want and when they want.</a:t>
            </a:r>
          </a:p>
          <a:p>
            <a:pPr marL="1508156" lvl="3" algn="r">
              <a:lnSpc>
                <a:spcPct val="150000"/>
              </a:lnSpc>
            </a:pPr>
            <a:r>
              <a:rPr lang="en-US" sz="3650" dirty="0">
                <a:solidFill>
                  <a:srgbClr val="2F3954"/>
                </a:solidFill>
                <a:latin typeface="ไอติม"/>
                <a:ea typeface="ไอติม"/>
                <a:cs typeface="ไอติม"/>
                <a:sym typeface="ไอติม"/>
              </a:rPr>
              <a:t>(Obi, 2023; Miller, 2025; Park et al., 2020)</a:t>
            </a:r>
          </a:p>
          <a:p>
            <a:pPr algn="just">
              <a:lnSpc>
                <a:spcPct val="150000"/>
              </a:lnSpc>
            </a:pPr>
            <a:endParaRPr lang="en-US" sz="3650" dirty="0">
              <a:solidFill>
                <a:srgbClr val="2F3954"/>
              </a:solidFill>
              <a:latin typeface="ไอติม"/>
              <a:ea typeface="ไอติม"/>
              <a:cs typeface="ไอติม"/>
              <a:sym typeface="ไอติม"/>
            </a:endParaRPr>
          </a:p>
        </p:txBody>
      </p:sp>
      <p:sp>
        <p:nvSpPr>
          <p:cNvPr id="9" name="TextBox 9"/>
          <p:cNvSpPr txBox="1"/>
          <p:nvPr/>
        </p:nvSpPr>
        <p:spPr>
          <a:xfrm>
            <a:off x="1916131" y="200025"/>
            <a:ext cx="14455738" cy="1224246"/>
          </a:xfrm>
          <a:prstGeom prst="rect">
            <a:avLst/>
          </a:prstGeom>
        </p:spPr>
        <p:txBody>
          <a:bodyPr lIns="0" tIns="0" rIns="0" bIns="0" rtlCol="0" anchor="t">
            <a:spAutoFit/>
          </a:bodyPr>
          <a:lstStyle/>
          <a:p>
            <a:pPr algn="ctr">
              <a:lnSpc>
                <a:spcPts val="9215"/>
              </a:lnSpc>
            </a:pPr>
            <a:r>
              <a:rPr lang="en-US" sz="9500" dirty="0">
                <a:solidFill>
                  <a:srgbClr val="2F3954"/>
                </a:solidFill>
                <a:latin typeface="Sniglet"/>
                <a:ea typeface="Sniglet"/>
                <a:cs typeface="Sniglet"/>
                <a:sym typeface="Sniglet"/>
              </a:rPr>
              <a:t>GOOGLE SEARCH</a:t>
            </a:r>
          </a:p>
        </p:txBody>
      </p:sp>
      <p:sp>
        <p:nvSpPr>
          <p:cNvPr id="10" name="TextBox 10"/>
          <p:cNvSpPr txBox="1"/>
          <p:nvPr/>
        </p:nvSpPr>
        <p:spPr>
          <a:xfrm>
            <a:off x="13684397" y="6939258"/>
            <a:ext cx="4000221" cy="250068"/>
          </a:xfrm>
          <a:prstGeom prst="rect">
            <a:avLst/>
          </a:prstGeom>
        </p:spPr>
        <p:txBody>
          <a:bodyPr wrap="square" lIns="0" tIns="0" rIns="0" bIns="0" rtlCol="0" anchor="t">
            <a:spAutoFit/>
          </a:bodyPr>
          <a:lstStyle/>
          <a:p>
            <a:pPr algn="l">
              <a:lnSpc>
                <a:spcPts val="2100"/>
              </a:lnSpc>
            </a:pPr>
            <a:r>
              <a:rPr lang="en-US" sz="1500" u="sng" dirty="0">
                <a:solidFill>
                  <a:srgbClr val="2F3954"/>
                </a:solidFill>
                <a:latin typeface="ไอติม"/>
                <a:ea typeface="ไอติม"/>
                <a:cs typeface="ไอติม"/>
                <a:sym typeface="ไอติม"/>
                <a:hlinkClick r:id="rId10" tooltip="https://doi.org/10.1016/j.robot.2019.103344"/>
              </a:rPr>
              <a:t>https://doi.org/10.1016/j.robot.2019.103344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4"/>
            <a:stretch>
              <a:fillRect/>
            </a:stretch>
          </a:blipFill>
        </p:spPr>
        <p:txBody>
          <a:bodyPr/>
          <a:lstStyle/>
          <a:p>
            <a:endParaRPr lang="en-US"/>
          </a:p>
        </p:txBody>
      </p:sp>
      <p:sp>
        <p:nvSpPr>
          <p:cNvPr id="4" name="Freeform 4"/>
          <p:cNvSpPr/>
          <p:nvPr/>
        </p:nvSpPr>
        <p:spPr>
          <a:xfrm>
            <a:off x="10225895" y="-12914637"/>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4"/>
            <a:stretch>
              <a:fillRect/>
            </a:stretch>
          </a:blipFill>
        </p:spPr>
        <p:txBody>
          <a:bodyPr/>
          <a:lstStyle/>
          <a:p>
            <a:endParaRPr lang="en-US"/>
          </a:p>
        </p:txBody>
      </p:sp>
      <p:sp>
        <p:nvSpPr>
          <p:cNvPr id="5" name="Freeform 5"/>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0800000">
            <a:off x="13993708" y="-1675435"/>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702901" y="1941395"/>
            <a:ext cx="14000655" cy="9174306"/>
          </a:xfrm>
          <a:prstGeom prst="rect">
            <a:avLst/>
          </a:prstGeom>
        </p:spPr>
        <p:txBody>
          <a:bodyPr wrap="square" lIns="0" tIns="0" rIns="0" bIns="0" rtlCol="0" anchor="t">
            <a:spAutoFit/>
          </a:bodyPr>
          <a:lstStyle/>
          <a:p>
            <a:pPr marL="788217" lvl="1" indent="-394108" algn="just">
              <a:lnSpc>
                <a:spcPct val="150000"/>
              </a:lnSpc>
              <a:buFont typeface="Arial"/>
              <a:buChar char="•"/>
            </a:pPr>
            <a:r>
              <a:rPr lang="en-US" sz="3650" dirty="0">
                <a:solidFill>
                  <a:srgbClr val="2F3954"/>
                </a:solidFill>
                <a:latin typeface="ไอติม"/>
                <a:ea typeface="ไอติม"/>
                <a:cs typeface="ไอติม"/>
                <a:sym typeface="ไอติม"/>
              </a:rPr>
              <a:t>Sweden: </a:t>
            </a:r>
            <a:r>
              <a:rPr lang="en-US" sz="3650" dirty="0" err="1">
                <a:solidFill>
                  <a:srgbClr val="2F3954"/>
                </a:solidFill>
                <a:latin typeface="ไอติม"/>
                <a:ea typeface="ไอติม"/>
                <a:cs typeface="ไอติม"/>
                <a:sym typeface="ไอติม"/>
              </a:rPr>
              <a:t>Bestic</a:t>
            </a:r>
            <a:r>
              <a:rPr lang="en-US" sz="3650" dirty="0">
                <a:solidFill>
                  <a:srgbClr val="2F3954"/>
                </a:solidFill>
                <a:latin typeface="ไอติม"/>
                <a:ea typeface="ไอติม"/>
                <a:cs typeface="ไอติม"/>
                <a:sym typeface="ไอติม"/>
              </a:rPr>
              <a:t> serves as eating assistance for patients with neurological disorders.</a:t>
            </a:r>
          </a:p>
          <a:p>
            <a:pPr marL="788217" lvl="1" indent="-394108" algn="just">
              <a:lnSpc>
                <a:spcPct val="150000"/>
              </a:lnSpc>
              <a:buFont typeface="Arial"/>
              <a:buChar char="•"/>
            </a:pPr>
            <a:r>
              <a:rPr lang="en-US" sz="3650" dirty="0">
                <a:solidFill>
                  <a:srgbClr val="2F3954"/>
                </a:solidFill>
                <a:latin typeface="ไอติม"/>
                <a:ea typeface="ไอติม"/>
                <a:cs typeface="ไอติม"/>
                <a:sym typeface="ไอติม"/>
              </a:rPr>
              <a:t>Northwood Atlantic Canada is first one to implement robotic-feeders in Canada.</a:t>
            </a:r>
          </a:p>
          <a:p>
            <a:pPr marL="1245417" lvl="2" indent="-394108" algn="just">
              <a:lnSpc>
                <a:spcPct val="150000"/>
              </a:lnSpc>
              <a:buFont typeface="Arial"/>
              <a:buChar char="•"/>
            </a:pPr>
            <a:r>
              <a:rPr lang="en-US" sz="3650" dirty="0">
                <a:solidFill>
                  <a:srgbClr val="2F3954"/>
                </a:solidFill>
                <a:latin typeface="ไอติม"/>
                <a:ea typeface="ไอติม"/>
                <a:cs typeface="ไอติม"/>
                <a:sym typeface="ไอติม"/>
              </a:rPr>
              <a:t>Restore independence and autonomy</a:t>
            </a:r>
          </a:p>
          <a:p>
            <a:pPr marL="1245417" lvl="2" indent="-394108" algn="just">
              <a:lnSpc>
                <a:spcPct val="150000"/>
              </a:lnSpc>
              <a:buFont typeface="Arial"/>
              <a:buChar char="•"/>
            </a:pPr>
            <a:r>
              <a:rPr lang="en-US" sz="3650" dirty="0">
                <a:solidFill>
                  <a:srgbClr val="2F3954"/>
                </a:solidFill>
                <a:latin typeface="ไอติม"/>
                <a:ea typeface="ไอติม"/>
                <a:cs typeface="ไอติม"/>
                <a:sym typeface="ไอติม"/>
              </a:rPr>
              <a:t>Fully voice-controlled robots in addition to switch-operation </a:t>
            </a:r>
          </a:p>
          <a:p>
            <a:pPr marL="788217" lvl="1" indent="-394108" algn="just">
              <a:lnSpc>
                <a:spcPct val="150000"/>
              </a:lnSpc>
              <a:buFont typeface="Arial"/>
              <a:buChar char="•"/>
            </a:pPr>
            <a:r>
              <a:rPr lang="en-US" sz="3650" dirty="0">
                <a:solidFill>
                  <a:srgbClr val="2F3954"/>
                </a:solidFill>
                <a:latin typeface="ไอติม"/>
                <a:ea typeface="ไอติม"/>
                <a:cs typeface="ไอติม"/>
                <a:sym typeface="ไอติม"/>
              </a:rPr>
              <a:t>British Columbia has not implemented the idea of assisted feeding robots yet.</a:t>
            </a:r>
          </a:p>
          <a:p>
            <a:pPr marL="394109" lvl="1" algn="r">
              <a:lnSpc>
                <a:spcPct val="150000"/>
              </a:lnSpc>
            </a:pPr>
            <a:r>
              <a:rPr lang="en-US" sz="3650" dirty="0">
                <a:solidFill>
                  <a:srgbClr val="2F3954"/>
                </a:solidFill>
                <a:latin typeface="ไอติม"/>
                <a:ea typeface="ไอติม"/>
                <a:cs typeface="ไอติม"/>
                <a:sym typeface="ไอติม"/>
              </a:rPr>
              <a:t>(Obi, 2023; Miller, 2025; Park et al., 2020; Medical Expo, 2025; Uhlarik, 2025 )</a:t>
            </a:r>
          </a:p>
          <a:p>
            <a:pPr algn="just">
              <a:lnSpc>
                <a:spcPct val="150000"/>
              </a:lnSpc>
            </a:pPr>
            <a:endParaRPr lang="en-US" sz="3650" dirty="0">
              <a:solidFill>
                <a:srgbClr val="2F3954"/>
              </a:solidFill>
              <a:latin typeface="ไอติม"/>
              <a:ea typeface="ไอติม"/>
              <a:cs typeface="ไอติม"/>
              <a:sym typeface="ไอติม"/>
            </a:endParaRPr>
          </a:p>
        </p:txBody>
      </p:sp>
      <p:sp>
        <p:nvSpPr>
          <p:cNvPr id="8" name="Freeform 8"/>
          <p:cNvSpPr/>
          <p:nvPr/>
        </p:nvSpPr>
        <p:spPr>
          <a:xfrm>
            <a:off x="14751498" y="2235567"/>
            <a:ext cx="3410890" cy="3336416"/>
          </a:xfrm>
          <a:custGeom>
            <a:avLst/>
            <a:gdLst/>
            <a:ahLst/>
            <a:cxnLst/>
            <a:rect l="l" t="t" r="r" b="b"/>
            <a:pathLst>
              <a:path w="3410890" h="3336416">
                <a:moveTo>
                  <a:pt x="0" y="0"/>
                </a:moveTo>
                <a:lnTo>
                  <a:pt x="3410890" y="0"/>
                </a:lnTo>
                <a:lnTo>
                  <a:pt x="3410890" y="3336416"/>
                </a:lnTo>
                <a:lnTo>
                  <a:pt x="0" y="3336416"/>
                </a:lnTo>
                <a:lnTo>
                  <a:pt x="0" y="0"/>
                </a:lnTo>
                <a:close/>
              </a:path>
            </a:pathLst>
          </a:custGeom>
          <a:blipFill>
            <a:blip r:embed="rId9"/>
            <a:stretch>
              <a:fillRect/>
            </a:stretch>
          </a:blipFill>
        </p:spPr>
        <p:txBody>
          <a:bodyPr/>
          <a:lstStyle/>
          <a:p>
            <a:endParaRPr lang="en-US"/>
          </a:p>
        </p:txBody>
      </p:sp>
      <p:sp>
        <p:nvSpPr>
          <p:cNvPr id="9" name="Freeform 9"/>
          <p:cNvSpPr/>
          <p:nvPr/>
        </p:nvSpPr>
        <p:spPr>
          <a:xfrm>
            <a:off x="14779085" y="5968896"/>
            <a:ext cx="3383303" cy="3380049"/>
          </a:xfrm>
          <a:custGeom>
            <a:avLst/>
            <a:gdLst/>
            <a:ahLst/>
            <a:cxnLst/>
            <a:rect l="l" t="t" r="r" b="b"/>
            <a:pathLst>
              <a:path w="3383303" h="3380049">
                <a:moveTo>
                  <a:pt x="0" y="0"/>
                </a:moveTo>
                <a:lnTo>
                  <a:pt x="3383303" y="0"/>
                </a:lnTo>
                <a:lnTo>
                  <a:pt x="3383303" y="3380049"/>
                </a:lnTo>
                <a:lnTo>
                  <a:pt x="0" y="3380049"/>
                </a:lnTo>
                <a:lnTo>
                  <a:pt x="0" y="0"/>
                </a:lnTo>
                <a:close/>
              </a:path>
            </a:pathLst>
          </a:custGeom>
          <a:blipFill>
            <a:blip r:embed="rId10"/>
            <a:stretch>
              <a:fillRect t="-7462" b="-9316"/>
            </a:stretch>
          </a:blipFill>
        </p:spPr>
        <p:txBody>
          <a:bodyPr/>
          <a:lstStyle/>
          <a:p>
            <a:endParaRPr lang="en-US"/>
          </a:p>
        </p:txBody>
      </p:sp>
      <p:sp>
        <p:nvSpPr>
          <p:cNvPr id="10" name="TextBox 10"/>
          <p:cNvSpPr txBox="1"/>
          <p:nvPr/>
        </p:nvSpPr>
        <p:spPr>
          <a:xfrm>
            <a:off x="3810660" y="437991"/>
            <a:ext cx="10666680" cy="1239521"/>
          </a:xfrm>
          <a:prstGeom prst="rect">
            <a:avLst/>
          </a:prstGeom>
        </p:spPr>
        <p:txBody>
          <a:bodyPr lIns="0" tIns="0" rIns="0" bIns="0" rtlCol="0" anchor="t">
            <a:spAutoFit/>
          </a:bodyPr>
          <a:lstStyle/>
          <a:p>
            <a:pPr algn="ctr">
              <a:lnSpc>
                <a:spcPts val="9215"/>
              </a:lnSpc>
            </a:pPr>
            <a:r>
              <a:rPr lang="en-US" sz="9500" dirty="0">
                <a:solidFill>
                  <a:srgbClr val="2F3954"/>
                </a:solidFill>
                <a:latin typeface="Sniglet"/>
                <a:ea typeface="Sniglet"/>
                <a:cs typeface="Sniglet"/>
                <a:sym typeface="Sniglet"/>
              </a:rPr>
              <a:t>GOOGLE SEARCH</a:t>
            </a:r>
          </a:p>
        </p:txBody>
      </p:sp>
      <p:sp>
        <p:nvSpPr>
          <p:cNvPr id="11" name="TextBox 11"/>
          <p:cNvSpPr txBox="1"/>
          <p:nvPr/>
        </p:nvSpPr>
        <p:spPr>
          <a:xfrm>
            <a:off x="14751498" y="9334903"/>
            <a:ext cx="3512695" cy="250068"/>
          </a:xfrm>
          <a:prstGeom prst="rect">
            <a:avLst/>
          </a:prstGeom>
        </p:spPr>
        <p:txBody>
          <a:bodyPr wrap="square" lIns="0" tIns="0" rIns="0" bIns="0" rtlCol="0" anchor="t">
            <a:spAutoFit/>
          </a:bodyPr>
          <a:lstStyle/>
          <a:p>
            <a:pPr algn="l">
              <a:lnSpc>
                <a:spcPts val="2100"/>
              </a:lnSpc>
            </a:pPr>
            <a:r>
              <a:rPr lang="en-US" sz="1500" u="sng" dirty="0">
                <a:solidFill>
                  <a:srgbClr val="2F3954"/>
                </a:solidFill>
                <a:latin typeface="ไอติม"/>
                <a:ea typeface="ไอติม"/>
                <a:cs typeface="ไอติม"/>
                <a:sym typeface="ไอติม"/>
                <a:hlinkClick r:id="rId11" tooltip="https://doi.org/10.1177/172988062311835"/>
              </a:rPr>
              <a:t>https://doi.org/10.1177/172988062311835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29AAD-889D-5EF2-5046-2FC43E9542A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C1A7A3-DE4C-60ED-5F8F-09E50EDD223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a:extLst>
              <a:ext uri="{FF2B5EF4-FFF2-40B4-BE49-F238E27FC236}">
                <a16:creationId xmlns:a16="http://schemas.microsoft.com/office/drawing/2014/main" id="{70EABE46-BCE7-D5B5-02CA-C7CE75109CB9}"/>
              </a:ext>
            </a:extLst>
          </p:cNvPr>
          <p:cNvSpPr/>
          <p:nvPr/>
        </p:nvSpPr>
        <p:spPr>
          <a:xfrm>
            <a:off x="-11498136" y="3588346"/>
            <a:ext cx="18751215" cy="20481146"/>
          </a:xfrm>
          <a:custGeom>
            <a:avLst/>
            <a:gdLst/>
            <a:ahLst/>
            <a:cxnLst/>
            <a:rect l="l" t="t" r="r" b="b"/>
            <a:pathLst>
              <a:path w="18751215" h="20481146">
                <a:moveTo>
                  <a:pt x="0" y="0"/>
                </a:moveTo>
                <a:lnTo>
                  <a:pt x="18751216" y="0"/>
                </a:lnTo>
                <a:lnTo>
                  <a:pt x="18751216" y="20481146"/>
                </a:lnTo>
                <a:lnTo>
                  <a:pt x="0" y="20481146"/>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0DFAA99D-2713-FBA4-E957-17A681744EC1}"/>
              </a:ext>
            </a:extLst>
          </p:cNvPr>
          <p:cNvSpPr/>
          <p:nvPr/>
        </p:nvSpPr>
        <p:spPr>
          <a:xfrm>
            <a:off x="10149009" y="-12131700"/>
            <a:ext cx="18751215" cy="20481146"/>
          </a:xfrm>
          <a:custGeom>
            <a:avLst/>
            <a:gdLst/>
            <a:ahLst/>
            <a:cxnLst/>
            <a:rect l="l" t="t" r="r" b="b"/>
            <a:pathLst>
              <a:path w="18751215" h="20481146">
                <a:moveTo>
                  <a:pt x="0" y="0"/>
                </a:moveTo>
                <a:lnTo>
                  <a:pt x="18751215" y="0"/>
                </a:lnTo>
                <a:lnTo>
                  <a:pt x="18751215" y="20481146"/>
                </a:lnTo>
                <a:lnTo>
                  <a:pt x="0" y="20481146"/>
                </a:lnTo>
                <a:lnTo>
                  <a:pt x="0" y="0"/>
                </a:lnTo>
                <a:close/>
              </a:path>
            </a:pathLst>
          </a:custGeom>
          <a:blipFill>
            <a:blip r:embed="rId4"/>
            <a:stretch>
              <a:fillRect/>
            </a:stretch>
          </a:blipFill>
        </p:spPr>
        <p:txBody>
          <a:bodyPr/>
          <a:lstStyle/>
          <a:p>
            <a:endParaRPr lang="en-US" dirty="0"/>
          </a:p>
        </p:txBody>
      </p:sp>
      <p:sp>
        <p:nvSpPr>
          <p:cNvPr id="5" name="Freeform 5">
            <a:extLst>
              <a:ext uri="{FF2B5EF4-FFF2-40B4-BE49-F238E27FC236}">
                <a16:creationId xmlns:a16="http://schemas.microsoft.com/office/drawing/2014/main" id="{28BB60DE-19AE-16AF-55CA-204BB8CCF979}"/>
              </a:ext>
            </a:extLst>
          </p:cNvPr>
          <p:cNvSpPr/>
          <p:nvPr/>
        </p:nvSpPr>
        <p:spPr>
          <a:xfrm>
            <a:off x="-659074" y="-1090165"/>
            <a:ext cx="6301816" cy="7059061"/>
          </a:xfrm>
          <a:custGeom>
            <a:avLst/>
            <a:gdLst/>
            <a:ahLst/>
            <a:cxnLst/>
            <a:rect l="l" t="t" r="r" b="b"/>
            <a:pathLst>
              <a:path w="6301816" h="7059061">
                <a:moveTo>
                  <a:pt x="0" y="0"/>
                </a:moveTo>
                <a:lnTo>
                  <a:pt x="6301817" y="0"/>
                </a:lnTo>
                <a:lnTo>
                  <a:pt x="6301817" y="7059061"/>
                </a:lnTo>
                <a:lnTo>
                  <a:pt x="0" y="7059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4A4D278-1B93-0198-9AC5-3D624A2CCCF6}"/>
              </a:ext>
            </a:extLst>
          </p:cNvPr>
          <p:cNvSpPr/>
          <p:nvPr/>
        </p:nvSpPr>
        <p:spPr>
          <a:xfrm rot="-10800000">
            <a:off x="14716616" y="-2174582"/>
            <a:ext cx="4848524" cy="3748859"/>
          </a:xfrm>
          <a:custGeom>
            <a:avLst/>
            <a:gdLst/>
            <a:ahLst/>
            <a:cxnLst/>
            <a:rect l="l" t="t" r="r" b="b"/>
            <a:pathLst>
              <a:path w="4848524" h="3748859">
                <a:moveTo>
                  <a:pt x="0" y="0"/>
                </a:moveTo>
                <a:lnTo>
                  <a:pt x="4848525" y="0"/>
                </a:lnTo>
                <a:lnTo>
                  <a:pt x="4848525" y="3748859"/>
                </a:lnTo>
                <a:lnTo>
                  <a:pt x="0" y="3748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7EB7232E-BE15-C463-7FE8-7B7EE40EA9C1}"/>
              </a:ext>
            </a:extLst>
          </p:cNvPr>
          <p:cNvSpPr txBox="1"/>
          <p:nvPr/>
        </p:nvSpPr>
        <p:spPr>
          <a:xfrm>
            <a:off x="196611" y="1486900"/>
            <a:ext cx="18091389" cy="8963992"/>
          </a:xfrm>
          <a:prstGeom prst="rect">
            <a:avLst/>
          </a:prstGeom>
        </p:spPr>
        <p:txBody>
          <a:bodyPr wrap="square" lIns="0" tIns="0" rIns="0" bIns="0" rtlCol="0" anchor="t">
            <a:spAutoFit/>
          </a:bodyPr>
          <a:lstStyle/>
          <a:p>
            <a:pPr marL="788217" lvl="1" indent="-394108" algn="just">
              <a:lnSpc>
                <a:spcPct val="150000"/>
              </a:lnSpc>
              <a:buFont typeface="Arial"/>
              <a:buChar char="•"/>
            </a:pPr>
            <a:r>
              <a:rPr lang="en-US" sz="3650" dirty="0">
                <a:solidFill>
                  <a:srgbClr val="2F3954"/>
                </a:solidFill>
                <a:latin typeface="ไอติม"/>
                <a:ea typeface="ไอติม"/>
                <a:cs typeface="ไอติม"/>
                <a:sym typeface="ไอติม"/>
              </a:rPr>
              <a:t>United States: Obi &amp; Robotic Feeding Assistant</a:t>
            </a:r>
          </a:p>
          <a:p>
            <a:pPr marL="1576434" lvl="2" indent="-525478" algn="just">
              <a:lnSpc>
                <a:spcPct val="150000"/>
              </a:lnSpc>
              <a:buFont typeface="Arial"/>
              <a:buChar char="⚬"/>
            </a:pPr>
            <a:r>
              <a:rPr lang="en-US" sz="3650" dirty="0">
                <a:solidFill>
                  <a:srgbClr val="2F3954"/>
                </a:solidFill>
                <a:latin typeface="ไอติม"/>
                <a:ea typeface="ไอติม"/>
                <a:cs typeface="ไอติม"/>
                <a:sym typeface="ไอติม"/>
              </a:rPr>
              <a:t>https://</a:t>
            </a:r>
            <a:r>
              <a:rPr lang="en-US" sz="3650" dirty="0" err="1">
                <a:solidFill>
                  <a:srgbClr val="2F3954"/>
                </a:solidFill>
                <a:latin typeface="ไอติม"/>
                <a:ea typeface="ไอติม"/>
                <a:cs typeface="ไอติม"/>
                <a:sym typeface="ไอติม"/>
              </a:rPr>
              <a:t>meetobi.com</a:t>
            </a:r>
            <a:r>
              <a:rPr lang="en-US" sz="3650" dirty="0">
                <a:solidFill>
                  <a:srgbClr val="2F3954"/>
                </a:solidFill>
                <a:latin typeface="ไอติม"/>
                <a:ea typeface="ไอติม"/>
                <a:cs typeface="ไอติม"/>
                <a:sym typeface="ไอติม"/>
              </a:rPr>
              <a:t>/?</a:t>
            </a:r>
            <a:r>
              <a:rPr lang="en-US" sz="3650" dirty="0" err="1">
                <a:solidFill>
                  <a:srgbClr val="2F3954"/>
                </a:solidFill>
                <a:latin typeface="ไอติม"/>
                <a:ea typeface="ไอติม"/>
                <a:cs typeface="ไอติม"/>
                <a:sym typeface="ไอติม"/>
              </a:rPr>
              <a:t>srsltid</a:t>
            </a:r>
            <a:r>
              <a:rPr lang="en-US" sz="3650" dirty="0">
                <a:solidFill>
                  <a:srgbClr val="2F3954"/>
                </a:solidFill>
                <a:latin typeface="ไอติม"/>
                <a:ea typeface="ไอติม"/>
                <a:cs typeface="ไอติม"/>
                <a:sym typeface="ไอติม"/>
              </a:rPr>
              <a:t>=AfmBOooUM0EJkGCtyLv8vkbhn6fN5xcaoEl7X4SNB-5_6BY5Ie_QKJwd</a:t>
            </a:r>
          </a:p>
          <a:p>
            <a:pPr marL="1576434" lvl="2" indent="-525478" algn="just">
              <a:lnSpc>
                <a:spcPct val="150000"/>
              </a:lnSpc>
              <a:buFont typeface="Arial"/>
              <a:buChar char="⚬"/>
            </a:pPr>
            <a:r>
              <a:rPr lang="en-US" sz="3650" dirty="0">
                <a:solidFill>
                  <a:srgbClr val="2F3954"/>
                </a:solidFill>
                <a:latin typeface="ไอติม"/>
                <a:ea typeface="ไอติม"/>
                <a:cs typeface="ไอติม"/>
                <a:sym typeface="ไอติม"/>
              </a:rPr>
              <a:t>https://</a:t>
            </a:r>
            <a:r>
              <a:rPr lang="en-US" sz="3650" dirty="0" err="1">
                <a:solidFill>
                  <a:srgbClr val="2F3954"/>
                </a:solidFill>
                <a:latin typeface="ไอติม"/>
                <a:ea typeface="ไอติม"/>
                <a:cs typeface="ไอติม"/>
                <a:sym typeface="ไอติม"/>
              </a:rPr>
              <a:t>www.opb.org</a:t>
            </a:r>
            <a:r>
              <a:rPr lang="en-US" sz="3650" dirty="0">
                <a:solidFill>
                  <a:srgbClr val="2F3954"/>
                </a:solidFill>
                <a:latin typeface="ไอติม"/>
                <a:ea typeface="ไอติม"/>
                <a:cs typeface="ไอติม"/>
                <a:sym typeface="ไอติม"/>
              </a:rPr>
              <a:t>/article/2025/03/31/think-out-loud-robotic-feeding-assistant-robotics-motot-impairments-food-disabilities-caregivers/</a:t>
            </a:r>
          </a:p>
          <a:p>
            <a:pPr marL="1576434" lvl="2" indent="-525478" algn="just">
              <a:lnSpc>
                <a:spcPct val="150000"/>
              </a:lnSpc>
              <a:buFont typeface="Arial"/>
              <a:buChar char="⚬"/>
            </a:pPr>
            <a:r>
              <a:rPr lang="en-US" sz="3650" dirty="0">
                <a:solidFill>
                  <a:srgbClr val="2F3954"/>
                </a:solidFill>
                <a:latin typeface="ไอติม"/>
                <a:ea typeface="ไอติม"/>
                <a:cs typeface="ไอติม"/>
                <a:sym typeface="ไอติม"/>
              </a:rPr>
              <a:t>https://</a:t>
            </a:r>
            <a:r>
              <a:rPr lang="en-US" sz="3650" dirty="0" err="1">
                <a:solidFill>
                  <a:srgbClr val="2F3954"/>
                </a:solidFill>
                <a:latin typeface="ไอติม"/>
                <a:ea typeface="ไอติม"/>
                <a:cs typeface="ไอติม"/>
                <a:sym typeface="ไอติม"/>
              </a:rPr>
              <a:t>hai.stanford.edu</a:t>
            </a:r>
            <a:r>
              <a:rPr lang="en-US" sz="3650" dirty="0">
                <a:solidFill>
                  <a:srgbClr val="2F3954"/>
                </a:solidFill>
                <a:latin typeface="ไอติม"/>
                <a:ea typeface="ไอติม"/>
                <a:cs typeface="ไอติม"/>
                <a:sym typeface="ไอติม"/>
              </a:rPr>
              <a:t>/news/building-precise-assistive-feeding-robot-can-handle-any-meal</a:t>
            </a:r>
          </a:p>
          <a:p>
            <a:pPr marL="788217" lvl="1" indent="-394108" algn="just">
              <a:lnSpc>
                <a:spcPct val="150000"/>
              </a:lnSpc>
              <a:buFont typeface="Arial"/>
              <a:buChar char="•"/>
            </a:pPr>
            <a:r>
              <a:rPr lang="en-US" sz="3650" dirty="0">
                <a:solidFill>
                  <a:srgbClr val="2F3954"/>
                </a:solidFill>
                <a:latin typeface="ไอติม"/>
                <a:ea typeface="ไอติม"/>
                <a:cs typeface="ไอติม"/>
                <a:sym typeface="ไอติม"/>
              </a:rPr>
              <a:t>Northwood Atlantic Canada: Robot Feeders</a:t>
            </a:r>
          </a:p>
          <a:p>
            <a:pPr marL="1576434" lvl="2" indent="-525478" algn="just">
              <a:lnSpc>
                <a:spcPct val="150000"/>
              </a:lnSpc>
              <a:buFont typeface="Arial"/>
              <a:buChar char="⚬"/>
            </a:pPr>
            <a:r>
              <a:rPr lang="en-US" sz="3650" dirty="0">
                <a:solidFill>
                  <a:srgbClr val="2F3954"/>
                </a:solidFill>
                <a:latin typeface="ไอติม"/>
                <a:ea typeface="ไอติม"/>
                <a:cs typeface="ไอติม"/>
                <a:sym typeface="ไอติม"/>
              </a:rPr>
              <a:t>https://</a:t>
            </a:r>
            <a:r>
              <a:rPr lang="en-US" sz="3650" dirty="0" err="1">
                <a:solidFill>
                  <a:srgbClr val="2F3954"/>
                </a:solidFill>
                <a:latin typeface="ไอติม"/>
                <a:ea typeface="ไอติม"/>
                <a:cs typeface="ไอติม"/>
                <a:sym typeface="ไอติม"/>
              </a:rPr>
              <a:t>www.canhealth.com</a:t>
            </a:r>
            <a:r>
              <a:rPr lang="en-US" sz="3650" dirty="0">
                <a:solidFill>
                  <a:srgbClr val="2F3954"/>
                </a:solidFill>
                <a:latin typeface="ไอติม"/>
                <a:ea typeface="ไอติม"/>
                <a:cs typeface="ไอติม"/>
                <a:sym typeface="ไอติม"/>
              </a:rPr>
              <a:t>/2025/02/28/restoring-mealtime-independence-robotic-feeders-empower-people/</a:t>
            </a:r>
          </a:p>
          <a:p>
            <a:pPr algn="just">
              <a:lnSpc>
                <a:spcPts val="4198"/>
              </a:lnSpc>
            </a:pPr>
            <a:endParaRPr lang="en-US" sz="3650" dirty="0">
              <a:solidFill>
                <a:srgbClr val="2F3954"/>
              </a:solidFill>
              <a:latin typeface="ไอติม"/>
              <a:ea typeface="ไอติม"/>
              <a:cs typeface="ไอติม"/>
              <a:sym typeface="ไอติม"/>
            </a:endParaRPr>
          </a:p>
        </p:txBody>
      </p:sp>
      <p:sp>
        <p:nvSpPr>
          <p:cNvPr id="10" name="TextBox 10">
            <a:extLst>
              <a:ext uri="{FF2B5EF4-FFF2-40B4-BE49-F238E27FC236}">
                <a16:creationId xmlns:a16="http://schemas.microsoft.com/office/drawing/2014/main" id="{5ADC39E9-B59E-900D-6342-834B3E8A608A}"/>
              </a:ext>
            </a:extLst>
          </p:cNvPr>
          <p:cNvSpPr txBox="1"/>
          <p:nvPr/>
        </p:nvSpPr>
        <p:spPr>
          <a:xfrm>
            <a:off x="2895930" y="275354"/>
            <a:ext cx="12496140" cy="1224246"/>
          </a:xfrm>
          <a:prstGeom prst="rect">
            <a:avLst/>
          </a:prstGeom>
        </p:spPr>
        <p:txBody>
          <a:bodyPr wrap="square" lIns="0" tIns="0" rIns="0" bIns="0" rtlCol="0" anchor="t">
            <a:spAutoFit/>
          </a:bodyPr>
          <a:lstStyle/>
          <a:p>
            <a:pPr algn="ctr">
              <a:lnSpc>
                <a:spcPts val="9215"/>
              </a:lnSpc>
            </a:pPr>
            <a:r>
              <a:rPr lang="en-US" sz="9500" dirty="0">
                <a:solidFill>
                  <a:srgbClr val="2F3954"/>
                </a:solidFill>
                <a:latin typeface="Sniglet"/>
                <a:ea typeface="Sniglet"/>
                <a:cs typeface="Sniglet"/>
                <a:sym typeface="Sniglet"/>
              </a:rPr>
              <a:t>GOOGLE SEARCH-Links</a:t>
            </a:r>
          </a:p>
        </p:txBody>
      </p:sp>
    </p:spTree>
    <p:extLst>
      <p:ext uri="{BB962C8B-B14F-4D97-AF65-F5344CB8AC3E}">
        <p14:creationId xmlns:p14="http://schemas.microsoft.com/office/powerpoint/2010/main" val="3276924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2793</Words>
  <Application>Microsoft Macintosh PowerPoint</Application>
  <PresentationFormat>Custom</PresentationFormat>
  <Paragraphs>168</Paragraphs>
  <Slides>20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ไอติม</vt:lpstr>
      <vt:lpstr>Arial</vt:lpstr>
      <vt:lpstr>Sniglet</vt:lpstr>
      <vt:lpstr>DM Sans Italics</vt:lpstr>
      <vt:lpstr>DM Sans</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Watercolor Leaves Illustration Presentation</dc:title>
  <cp:lastModifiedBy>Kulvir Moudgil</cp:lastModifiedBy>
  <cp:revision>1</cp:revision>
  <dcterms:created xsi:type="dcterms:W3CDTF">2006-08-16T00:00:00Z</dcterms:created>
  <dcterms:modified xsi:type="dcterms:W3CDTF">2025-06-17T18:53:55Z</dcterms:modified>
  <dc:identifier>DAGnite7q7k</dc:identifier>
</cp:coreProperties>
</file>