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Sniglet" charset="1" panose="04070505030100020000"/>
      <p:regular r:id="rId24"/>
    </p:embeddedFont>
    <p:embeddedFont>
      <p:font typeface="ไอติม" charset="1" panose="00000500000000000000"/>
      <p:regular r:id="rId25"/>
    </p:embeddedFont>
    <p:embeddedFont>
      <p:font typeface="DM Sans" charset="1" panose="00000000000000000000"/>
      <p:regular r:id="rId34"/>
    </p:embeddedFont>
    <p:embeddedFont>
      <p:font typeface="DM Sans Italics"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notesMasters/notesMaster1.xml" Type="http://schemas.openxmlformats.org/officeDocument/2006/relationships/notesMaster"/><Relationship Id="rId27" Target="theme/theme2.xml" Type="http://schemas.openxmlformats.org/officeDocument/2006/relationships/theme"/><Relationship Id="rId28" Target="notesSlides/notesSlide1.xml" Type="http://schemas.openxmlformats.org/officeDocument/2006/relationships/notesSlide"/><Relationship Id="rId29" Target="notesSlides/notesSlide2.xml" Type="http://schemas.openxmlformats.org/officeDocument/2006/relationships/notesSlide"/><Relationship Id="rId3" Target="viewProps.xml" Type="http://schemas.openxmlformats.org/officeDocument/2006/relationships/viewProps"/><Relationship Id="rId30" Target="notesSlides/notesSlide3.xml" Type="http://schemas.openxmlformats.org/officeDocument/2006/relationships/notesSlide"/><Relationship Id="rId31" Target="notesSlides/notesSlide4.xml" Type="http://schemas.openxmlformats.org/officeDocument/2006/relationships/notesSlide"/><Relationship Id="rId32" Target="notesSlides/notesSlide5.xml" Type="http://schemas.openxmlformats.org/officeDocument/2006/relationships/notesSlide"/><Relationship Id="rId33" Target="notesSlides/notesSlide6.xml" Type="http://schemas.openxmlformats.org/officeDocument/2006/relationships/notesSlide"/><Relationship Id="rId34" Target="fonts/font34.fntdata" Type="http://schemas.openxmlformats.org/officeDocument/2006/relationships/font"/><Relationship Id="rId35" Target="fonts/font35.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Edwards, D., Carrier, J., &amp; Hopkinson, J. (2017). Assistance at mealtimes in hospital settings and rehabilitation units for patients (&gt;65years) from the perspective of patients, families and healthcare professionals: A mixed methods systematic review. International journal of nursing studies, 69, 100–118. https://doi.org/10.1016/j.ijnurstu.2017.01.013</a:t>
            </a:r>
          </a:p>
          <a:p>
            <a:r>
              <a:rPr lang="en-US"/>
              <a:t/>
            </a:r>
          </a:p>
          <a:p>
            <a:r>
              <a:rPr lang="en-US"/>
              <a:t>Tsang, M. F. (2008). Is there adequate feeding assistance for the hospitalized elderly who are unable to feed themselves? Wiley Online Library, 65(3), 222-228. https://doi.org/10.1111/j.1747-0080.2008.00249.x</a:t>
            </a:r>
          </a:p>
          <a:p>
            <a:r>
              <a:rPr lang="en-US"/>
              <a:t/>
            </a:r>
          </a:p>
          <a:p>
            <a:r>
              <a:rPr lang="en-US"/>
              <a:t>Heaven, B., Bamford, C., May, C., &amp; Moynihan, P. (2012). Food work and feeding assistance on hospital wards. Sociology of Health &amp; Illness, 35(4), 628-642. https://doi.org/10.1111/j.1467-9566.2012.01515.x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Edwards, D., Carrier, J., &amp; Hopkinson, J. (2017). Assistance at mealtimes in hospital settings and rehabilitation units for patients (&gt;65years) from the perspective of patients, families and healthcare professionals: A mixed methods systematic review. International journal of nursing studies, 69, 100–118. https://doi.org/10.1016/j.ijnurstu.2017.01.013</a:t>
            </a:r>
          </a:p>
          <a:p>
            <a:r>
              <a:rPr lang="en-US"/>
              <a:t/>
            </a:r>
          </a:p>
          <a:p>
            <a:r>
              <a:rPr lang="en-US"/>
              <a:t>Tsang, M. F. (2008). Is there adequate feeding assistance for the hospitalized elderly who are unable to feed themselves? Wiley Online Library, 65(3), 222-228. https://doi.org/10.1111/j.1747-0080.2008.00249.x</a:t>
            </a:r>
          </a:p>
          <a:p>
            <a:r>
              <a:rPr lang="en-US"/>
              <a:t/>
            </a:r>
          </a:p>
          <a:p>
            <a:r>
              <a:rPr lang="en-US"/>
              <a:t>Heaven, B., Bamford, C., May, C., &amp; Moynihan, P. (2012). Food work and feeding assistance on hospital wards. Sociology of Health &amp; Illness, 35(4), 628-642. https://doi.org/10.1111/j.1467-9566.2012.01515.x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Shune S. E. (2020). An Altered Eating Experience: Attitudes Toward Feeding Assistance Among Younger and Older Adults. Rehabilitation nursing : the official journal of the Association of Rehabilitation Nurses, 45(2), 97–105. https://doi.org/10.1097/rnj.0000000000000147</a:t>
            </a:r>
          </a:p>
          <a:p>
            <a:r>
              <a:rPr lang="en-US"/>
              <a:t/>
            </a:r>
          </a:p>
          <a:p>
            <a:r>
              <a:rPr lang="en-US"/>
              <a:t>Heaven, B., Bamford, C., May, C., &amp; Moynihan, P. (2012). Food work and feeding assistance on hospital wards. Sociology of Health &amp; Illness, 35(4), 628-642. https://doi.org/10.1111/j.1467-9566.2012.01515.x</a:t>
            </a:r>
          </a:p>
          <a:p>
            <a:r>
              <a:rPr lang="en-US"/>
              <a:t/>
            </a:r>
          </a:p>
          <a:p>
            <a:r>
              <a:rPr lang="en-US"/>
              <a:t>Park, D., Hoshi, Y., Mahajan, H. P., Kim, H. K., Erickson, Z., Rogers, W. A., &amp; Kemp, C. C. (2020). Active-robot-assisted feeding with a general-purpose mobile manipulator: Design, evaluation, and lessons learned. Science Direct, 124(2020), e103344. https://doi.org/10.1016/j.robot.2019.103344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Obi. (2025). What is Obi. https://meetobi.com/?srsltid=AfmBOooUM0EJkGCtyLv8vkbhn6fN5xcaoEl7X4SNB-5_6BY5Ie_QKJwd</a:t>
            </a:r>
          </a:p>
          <a:p>
            <a:r>
              <a:rPr lang="en-US"/>
              <a:t/>
            </a:r>
          </a:p>
          <a:p>
            <a:r>
              <a:rPr lang="en-US"/>
              <a:t>Miller, K. (2023). Building a precise assistive-feeding robot that can handle any meal. Stanford University. https://hai.stanford.edu/news/building-precise-assistive-feeding-robot-can-handle-any-meal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Obi. (2025). What is Obi. https://meetobi.com/?srsltid=AfmBOooUM0EJkGCtyLv8vkbhn6fN5xcaoEl7X4SNB-5_6BY5Ie_QKJwd</a:t>
            </a:r>
          </a:p>
          <a:p>
            <a:r>
              <a:rPr lang="en-US"/>
              <a:t/>
            </a:r>
          </a:p>
          <a:p>
            <a:r>
              <a:rPr lang="en-US"/>
              <a:t>Sadiq, S. (2025). People with motor impairments help develop robotic feeding assistant at University of Washington. https://www.opb.org/article/2025/03/31/think-out-loud-robotic-feeding-assistant-robotics-motot-impairments-food-disabilities-caregivers/</a:t>
            </a:r>
          </a:p>
          <a:p>
            <a:r>
              <a:rPr lang="en-US"/>
              <a:t/>
            </a:r>
          </a:p>
          <a:p>
            <a:r>
              <a:rPr lang="en-US"/>
              <a:t>Uhlarik, M. (2025). Restoring mealtime independence: Robotic feeders empower people. Canadian Healthcare Technology. https://www.canhealth.com/2025/02/28/restoring-mealtime-independence-robotic-feeders-empower-people/</a:t>
            </a:r>
          </a:p>
          <a:p>
            <a:r>
              <a:rPr lang="en-US"/>
              <a:t/>
            </a:r>
          </a:p>
          <a:p>
            <a:r>
              <a:rPr lang="en-US"/>
              <a:t/>
            </a:r>
          </a:p>
          <a:p>
            <a:r>
              <a:rPr lang="en-US"/>
              <a:t>Mashrur T, Ghulam Z, French G, Abdullah HA. Assistive feeding robot for upper limb impairment—Testing and validation. International Journal of Advanced Robotic Systems. 2023;20(4). doi:10.1177/17298806231183571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https://hai.stanford.edu/news/building-precise-assistive-feeding-robot-can-handle-any-meal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1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https://doi.org/10.1016/j.robot.2019.103344" TargetMode="External" Type="http://schemas.openxmlformats.org/officeDocument/2006/relationships/hyperlink"/><Relationship Id="rId2" Target="../notesSlides/notesSlide4.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https://doi.org/10.1177/172988062311835" TargetMode="External" Type="http://schemas.openxmlformats.org/officeDocument/2006/relationships/hyperlink"/><Relationship Id="rId2" Target="../notesSlides/notesSlide5.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28510" y="837737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652278" y="8589942"/>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10050803">
            <a:off x="11418159" y="-1697058"/>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1294634" y="1733391"/>
            <a:ext cx="15698731" cy="3046095"/>
          </a:xfrm>
          <a:prstGeom prst="rect">
            <a:avLst/>
          </a:prstGeom>
        </p:spPr>
        <p:txBody>
          <a:bodyPr anchor="t" rtlCol="false" tIns="0" lIns="0" bIns="0" rIns="0">
            <a:spAutoFit/>
          </a:bodyPr>
          <a:lstStyle/>
          <a:p>
            <a:pPr algn="ctr">
              <a:lnSpc>
                <a:spcPts val="11640"/>
              </a:lnSpc>
            </a:pPr>
            <a:r>
              <a:rPr lang="en-US" sz="12000">
                <a:solidFill>
                  <a:srgbClr val="2F3954"/>
                </a:solidFill>
                <a:latin typeface="Sniglet"/>
                <a:ea typeface="Sniglet"/>
                <a:cs typeface="Sniglet"/>
                <a:sym typeface="Sniglet"/>
              </a:rPr>
              <a:t>ASSISTED-FEEDING ROBOTS IN HOSPITALS</a:t>
            </a:r>
          </a:p>
        </p:txBody>
      </p:sp>
      <p:sp>
        <p:nvSpPr>
          <p:cNvPr name="TextBox 12" id="12"/>
          <p:cNvSpPr txBox="true"/>
          <p:nvPr/>
        </p:nvSpPr>
        <p:spPr>
          <a:xfrm rot="0">
            <a:off x="2021016" y="5978421"/>
            <a:ext cx="14245969" cy="4083050"/>
          </a:xfrm>
          <a:prstGeom prst="rect">
            <a:avLst/>
          </a:prstGeom>
        </p:spPr>
        <p:txBody>
          <a:bodyPr anchor="t" rtlCol="false" tIns="0" lIns="0" bIns="0" rIns="0">
            <a:spAutoFit/>
          </a:bodyPr>
          <a:lstStyle/>
          <a:p>
            <a:pPr algn="ctr">
              <a:lnSpc>
                <a:spcPts val="4599"/>
              </a:lnSpc>
            </a:pPr>
            <a:r>
              <a:rPr lang="en-US" sz="3999">
                <a:solidFill>
                  <a:srgbClr val="2F3954"/>
                </a:solidFill>
                <a:latin typeface="ไอติม"/>
                <a:ea typeface="ไอติม"/>
                <a:cs typeface="ไอติม"/>
                <a:sym typeface="ไอติม"/>
              </a:rPr>
              <a:t>Kulvir K. Moudgil</a:t>
            </a:r>
          </a:p>
          <a:p>
            <a:pPr algn="ctr">
              <a:lnSpc>
                <a:spcPts val="4599"/>
              </a:lnSpc>
            </a:pPr>
            <a:r>
              <a:rPr lang="en-US" sz="3999">
                <a:solidFill>
                  <a:srgbClr val="2F3954"/>
                </a:solidFill>
                <a:latin typeface="ไอติม"/>
                <a:ea typeface="ไอติม"/>
                <a:cs typeface="ไอติม"/>
                <a:sym typeface="ไอติม"/>
              </a:rPr>
              <a:t>T00643695</a:t>
            </a:r>
          </a:p>
          <a:p>
            <a:pPr algn="ctr">
              <a:lnSpc>
                <a:spcPts val="4599"/>
              </a:lnSpc>
            </a:pPr>
            <a:r>
              <a:rPr lang="en-US" sz="3999">
                <a:solidFill>
                  <a:srgbClr val="2F3954"/>
                </a:solidFill>
                <a:latin typeface="ไอติม"/>
                <a:ea typeface="ไอติม"/>
                <a:cs typeface="ไอติม"/>
                <a:sym typeface="ไอติม"/>
              </a:rPr>
              <a:t>Master of Nursing, Thompson Rivers University</a:t>
            </a:r>
          </a:p>
          <a:p>
            <a:pPr algn="ctr">
              <a:lnSpc>
                <a:spcPts val="4599"/>
              </a:lnSpc>
            </a:pPr>
            <a:r>
              <a:rPr lang="en-US" sz="3999">
                <a:solidFill>
                  <a:srgbClr val="2F3954"/>
                </a:solidFill>
                <a:latin typeface="ไอติม"/>
                <a:ea typeface="ไอติม"/>
                <a:cs typeface="ไอติม"/>
                <a:sym typeface="ไอติม"/>
              </a:rPr>
              <a:t>HLTH 5500: Integrating Information Techonology in Healthcare</a:t>
            </a:r>
          </a:p>
          <a:p>
            <a:pPr algn="ctr">
              <a:lnSpc>
                <a:spcPts val="4599"/>
              </a:lnSpc>
            </a:pPr>
            <a:r>
              <a:rPr lang="en-US" sz="3999">
                <a:solidFill>
                  <a:srgbClr val="2F3954"/>
                </a:solidFill>
                <a:latin typeface="ไอติม"/>
                <a:ea typeface="ไอติม"/>
                <a:cs typeface="ไอติม"/>
                <a:sym typeface="ไอติม"/>
              </a:rPr>
              <a:t>Dr. Anila Virani</a:t>
            </a:r>
          </a:p>
          <a:p>
            <a:pPr algn="ctr">
              <a:lnSpc>
                <a:spcPts val="4599"/>
              </a:lnSpc>
            </a:pPr>
            <a:r>
              <a:rPr lang="en-US" sz="3999">
                <a:solidFill>
                  <a:srgbClr val="2F3954"/>
                </a:solidFill>
                <a:latin typeface="ไอติม"/>
                <a:ea typeface="ไอติม"/>
                <a:cs typeface="ไอติม"/>
                <a:sym typeface="ไอติม"/>
              </a:rPr>
              <a:t>June 13, 2025</a:t>
            </a:r>
          </a:p>
          <a:p>
            <a:pPr algn="ctr">
              <a:lnSpc>
                <a:spcPts val="4599"/>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28510" y="837737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652278" y="8377371"/>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10050803">
            <a:off x="11418159" y="-1697058"/>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0249173" y="2439365"/>
            <a:ext cx="4318902" cy="6226638"/>
          </a:xfrm>
          <a:custGeom>
            <a:avLst/>
            <a:gdLst/>
            <a:ahLst/>
            <a:cxnLst/>
            <a:rect r="r" b="b" t="t" l="l"/>
            <a:pathLst>
              <a:path h="6226638" w="4318902">
                <a:moveTo>
                  <a:pt x="0" y="0"/>
                </a:moveTo>
                <a:lnTo>
                  <a:pt x="4318902" y="0"/>
                </a:lnTo>
                <a:lnTo>
                  <a:pt x="4318902" y="6226638"/>
                </a:lnTo>
                <a:lnTo>
                  <a:pt x="0" y="6226638"/>
                </a:lnTo>
                <a:lnTo>
                  <a:pt x="0" y="0"/>
                </a:lnTo>
                <a:close/>
              </a:path>
            </a:pathLst>
          </a:custGeom>
          <a:blipFill>
            <a:blip r:embed="rId10"/>
            <a:stretch>
              <a:fillRect l="0" t="0" r="0" b="0"/>
            </a:stretch>
          </a:blipFill>
        </p:spPr>
      </p:sp>
      <p:sp>
        <p:nvSpPr>
          <p:cNvPr name="TextBox 12" id="12"/>
          <p:cNvSpPr txBox="true"/>
          <p:nvPr/>
        </p:nvSpPr>
        <p:spPr>
          <a:xfrm rot="0">
            <a:off x="1036140" y="3055459"/>
            <a:ext cx="7232277" cy="4195133"/>
          </a:xfrm>
          <a:prstGeom prst="rect">
            <a:avLst/>
          </a:prstGeom>
        </p:spPr>
        <p:txBody>
          <a:bodyPr anchor="t" rtlCol="false" tIns="0" lIns="0" bIns="0" rIns="0">
            <a:spAutoFit/>
          </a:bodyPr>
          <a:lstStyle/>
          <a:p>
            <a:pPr algn="l" marL="788217" indent="-394108" lvl="1">
              <a:lnSpc>
                <a:spcPts val="4198"/>
              </a:lnSpc>
              <a:buFont typeface="Arial"/>
              <a:buChar char="•"/>
            </a:pPr>
            <a:r>
              <a:rPr lang="en-US" sz="3650">
                <a:solidFill>
                  <a:srgbClr val="2F3954"/>
                </a:solidFill>
                <a:latin typeface="ไอติม"/>
                <a:ea typeface="ไอติม"/>
                <a:cs typeface="ไอติม"/>
                <a:sym typeface="ไอติม"/>
              </a:rPr>
              <a:t>Illustrate a weak 40-year-old woman who has suffered a stroke, exhibiting right-sided facial droop and weakness in her right arm in hospital, visibly frustrated as she accidentally spills food from her meal tray.</a:t>
            </a:r>
          </a:p>
          <a:p>
            <a:pPr algn="r">
              <a:lnSpc>
                <a:spcPts val="4198"/>
              </a:lnSpc>
            </a:pPr>
            <a:r>
              <a:rPr lang="en-US" sz="3650">
                <a:solidFill>
                  <a:srgbClr val="2F3954"/>
                </a:solidFill>
                <a:latin typeface="ไอติม"/>
                <a:ea typeface="ไอติม"/>
                <a:cs typeface="ไอติม"/>
                <a:sym typeface="ไอติม"/>
              </a:rPr>
              <a:t>(Open AI, 2023)</a:t>
            </a:r>
          </a:p>
        </p:txBody>
      </p:sp>
      <p:sp>
        <p:nvSpPr>
          <p:cNvPr name="TextBox 13" id="13"/>
          <p:cNvSpPr txBox="true"/>
          <p:nvPr/>
        </p:nvSpPr>
        <p:spPr>
          <a:xfrm rot="0">
            <a:off x="4152678" y="399020"/>
            <a:ext cx="9982644" cy="12395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IMAGE 2</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28510" y="837737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652278" y="8377371"/>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10050803">
            <a:off x="11418159" y="-1697058"/>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0023695" y="2439365"/>
            <a:ext cx="6394275" cy="6346318"/>
          </a:xfrm>
          <a:custGeom>
            <a:avLst/>
            <a:gdLst/>
            <a:ahLst/>
            <a:cxnLst/>
            <a:rect r="r" b="b" t="t" l="l"/>
            <a:pathLst>
              <a:path h="6346318" w="6394275">
                <a:moveTo>
                  <a:pt x="0" y="0"/>
                </a:moveTo>
                <a:lnTo>
                  <a:pt x="6394275" y="0"/>
                </a:lnTo>
                <a:lnTo>
                  <a:pt x="6394275" y="6346319"/>
                </a:lnTo>
                <a:lnTo>
                  <a:pt x="0" y="6346319"/>
                </a:lnTo>
                <a:lnTo>
                  <a:pt x="0" y="0"/>
                </a:lnTo>
                <a:close/>
              </a:path>
            </a:pathLst>
          </a:custGeom>
          <a:blipFill>
            <a:blip r:embed="rId10"/>
            <a:stretch>
              <a:fillRect l="0" t="0" r="0" b="0"/>
            </a:stretch>
          </a:blipFill>
        </p:spPr>
      </p:sp>
      <p:sp>
        <p:nvSpPr>
          <p:cNvPr name="TextBox 12" id="12"/>
          <p:cNvSpPr txBox="true"/>
          <p:nvPr/>
        </p:nvSpPr>
        <p:spPr>
          <a:xfrm rot="0">
            <a:off x="1302123" y="3262546"/>
            <a:ext cx="7841877" cy="4719008"/>
          </a:xfrm>
          <a:prstGeom prst="rect">
            <a:avLst/>
          </a:prstGeom>
        </p:spPr>
        <p:txBody>
          <a:bodyPr anchor="t" rtlCol="false" tIns="0" lIns="0" bIns="0" rIns="0">
            <a:spAutoFit/>
          </a:bodyPr>
          <a:lstStyle/>
          <a:p>
            <a:pPr algn="l" marL="788217" indent="-394108" lvl="1">
              <a:lnSpc>
                <a:spcPts val="4198"/>
              </a:lnSpc>
              <a:buFont typeface="Arial"/>
              <a:buChar char="•"/>
            </a:pPr>
            <a:r>
              <a:rPr lang="en-US" sz="3650">
                <a:solidFill>
                  <a:srgbClr val="2F3954"/>
                </a:solidFill>
                <a:latin typeface="ไอติม"/>
                <a:ea typeface="ไอติม"/>
                <a:cs typeface="ไอติม"/>
                <a:sym typeface="ไอติม"/>
              </a:rPr>
              <a:t>Illustrate a weak 40-year-old woman who has suffered a stroke, exhibiting right-sided facial droop and weakness in her right arm in hospital, as she engages with an assisted-feeding robot that is cleaning up a spill and helping her eat.</a:t>
            </a:r>
          </a:p>
          <a:p>
            <a:pPr algn="r">
              <a:lnSpc>
                <a:spcPts val="4198"/>
              </a:lnSpc>
            </a:pPr>
            <a:r>
              <a:rPr lang="en-US" sz="3650">
                <a:solidFill>
                  <a:srgbClr val="2F3954"/>
                </a:solidFill>
                <a:latin typeface="ไอติม"/>
                <a:ea typeface="ไอติม"/>
                <a:cs typeface="ไอติม"/>
                <a:sym typeface="ไอติม"/>
              </a:rPr>
              <a:t>(Open AI, 2023)</a:t>
            </a:r>
          </a:p>
        </p:txBody>
      </p:sp>
      <p:sp>
        <p:nvSpPr>
          <p:cNvPr name="TextBox 13" id="13"/>
          <p:cNvSpPr txBox="true"/>
          <p:nvPr/>
        </p:nvSpPr>
        <p:spPr>
          <a:xfrm rot="0">
            <a:off x="4152678" y="631546"/>
            <a:ext cx="9982644" cy="12395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IMAGE 3</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868524" y="884315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9411107" y="4282322"/>
            <a:ext cx="6703930" cy="4474874"/>
          </a:xfrm>
          <a:custGeom>
            <a:avLst/>
            <a:gdLst/>
            <a:ahLst/>
            <a:cxnLst/>
            <a:rect r="r" b="b" t="t" l="l"/>
            <a:pathLst>
              <a:path h="4474874" w="6703930">
                <a:moveTo>
                  <a:pt x="0" y="0"/>
                </a:moveTo>
                <a:lnTo>
                  <a:pt x="6703930" y="0"/>
                </a:lnTo>
                <a:lnTo>
                  <a:pt x="6703930" y="4474873"/>
                </a:lnTo>
                <a:lnTo>
                  <a:pt x="0" y="4474873"/>
                </a:lnTo>
                <a:lnTo>
                  <a:pt x="0" y="0"/>
                </a:lnTo>
                <a:close/>
              </a:path>
            </a:pathLst>
          </a:custGeom>
          <a:blipFill>
            <a:blip r:embed="rId8"/>
            <a:stretch>
              <a:fillRect l="0" t="0" r="0" b="0"/>
            </a:stretch>
          </a:blipFill>
        </p:spPr>
      </p:sp>
      <p:sp>
        <p:nvSpPr>
          <p:cNvPr name="TextBox 10" id="10"/>
          <p:cNvSpPr txBox="true"/>
          <p:nvPr/>
        </p:nvSpPr>
        <p:spPr>
          <a:xfrm rot="0">
            <a:off x="3810660" y="615341"/>
            <a:ext cx="10666680" cy="2749576"/>
          </a:xfrm>
          <a:prstGeom prst="rect">
            <a:avLst/>
          </a:prstGeom>
        </p:spPr>
        <p:txBody>
          <a:bodyPr anchor="t" rtlCol="false" tIns="0" lIns="0" bIns="0" rIns="0">
            <a:spAutoFit/>
          </a:bodyPr>
          <a:lstStyle/>
          <a:p>
            <a:pPr algn="ctr">
              <a:lnSpc>
                <a:spcPts val="10551"/>
              </a:lnSpc>
            </a:pPr>
            <a:r>
              <a:rPr lang="en-US" sz="10878">
                <a:solidFill>
                  <a:srgbClr val="2F3954"/>
                </a:solidFill>
                <a:latin typeface="Sniglet"/>
                <a:ea typeface="Sniglet"/>
                <a:cs typeface="Sniglet"/>
                <a:sym typeface="Sniglet"/>
              </a:rPr>
              <a:t>BENEFITS OF INNOVATION</a:t>
            </a:r>
          </a:p>
        </p:txBody>
      </p:sp>
      <p:sp>
        <p:nvSpPr>
          <p:cNvPr name="TextBox 11" id="11"/>
          <p:cNvSpPr txBox="true"/>
          <p:nvPr/>
        </p:nvSpPr>
        <p:spPr>
          <a:xfrm rot="0">
            <a:off x="1028700" y="3383967"/>
            <a:ext cx="7317559" cy="6290633"/>
          </a:xfrm>
          <a:prstGeom prst="rect">
            <a:avLst/>
          </a:prstGeom>
        </p:spPr>
        <p:txBody>
          <a:bodyPr anchor="t" rtlCol="false" tIns="0" lIns="0" bIns="0" rIns="0">
            <a:spAutoFit/>
          </a:bodyPr>
          <a:lstStyle/>
          <a:p>
            <a:pPr algn="l" marL="788217" indent="-394108" lvl="1">
              <a:lnSpc>
                <a:spcPts val="4198"/>
              </a:lnSpc>
              <a:buFont typeface="Arial"/>
              <a:buChar char="•"/>
            </a:pPr>
            <a:r>
              <a:rPr lang="en-US" sz="3650">
                <a:solidFill>
                  <a:srgbClr val="2F3954"/>
                </a:solidFill>
                <a:latin typeface="ไอติม"/>
                <a:ea typeface="ไอติม"/>
                <a:cs typeface="ไอติม"/>
                <a:sym typeface="ไอติม"/>
              </a:rPr>
              <a:t>Illustrate a 40-year-old woman who has experienced a stroke, showing right-sided facial droop and weakness in her right arm, in a hospital setting as she is interacting with an assisted-feeding robot and expressing gratitude for her newfound independence to eat what and when she desires, with the robot's help.</a:t>
            </a:r>
          </a:p>
          <a:p>
            <a:pPr algn="r">
              <a:lnSpc>
                <a:spcPts val="4198"/>
              </a:lnSpc>
            </a:pPr>
            <a:r>
              <a:rPr lang="en-US" sz="3650">
                <a:solidFill>
                  <a:srgbClr val="2F3954"/>
                </a:solidFill>
                <a:latin typeface="ไอติม"/>
                <a:ea typeface="ไอติม"/>
                <a:cs typeface="ไอติม"/>
                <a:sym typeface="ไอติม"/>
              </a:rPr>
              <a:t>(Open AI, 2023)</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122528" y="9014754"/>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0677195" y="2790417"/>
            <a:ext cx="4171754" cy="6356958"/>
          </a:xfrm>
          <a:custGeom>
            <a:avLst/>
            <a:gdLst/>
            <a:ahLst/>
            <a:cxnLst/>
            <a:rect r="r" b="b" t="t" l="l"/>
            <a:pathLst>
              <a:path h="6356958" w="4171754">
                <a:moveTo>
                  <a:pt x="0" y="0"/>
                </a:moveTo>
                <a:lnTo>
                  <a:pt x="4171754" y="0"/>
                </a:lnTo>
                <a:lnTo>
                  <a:pt x="4171754" y="6356958"/>
                </a:lnTo>
                <a:lnTo>
                  <a:pt x="0" y="6356958"/>
                </a:lnTo>
                <a:lnTo>
                  <a:pt x="0" y="0"/>
                </a:lnTo>
                <a:close/>
              </a:path>
            </a:pathLst>
          </a:custGeom>
          <a:blipFill>
            <a:blip r:embed="rId8"/>
            <a:stretch>
              <a:fillRect l="0" t="0" r="0" b="0"/>
            </a:stretch>
          </a:blipFill>
        </p:spPr>
      </p:sp>
      <p:sp>
        <p:nvSpPr>
          <p:cNvPr name="TextBox 10" id="10"/>
          <p:cNvSpPr txBox="true"/>
          <p:nvPr/>
        </p:nvSpPr>
        <p:spPr>
          <a:xfrm rot="0">
            <a:off x="659326" y="2737969"/>
            <a:ext cx="7481688" cy="6814508"/>
          </a:xfrm>
          <a:prstGeom prst="rect">
            <a:avLst/>
          </a:prstGeom>
        </p:spPr>
        <p:txBody>
          <a:bodyPr anchor="t" rtlCol="false" tIns="0" lIns="0" bIns="0" rIns="0">
            <a:spAutoFit/>
          </a:bodyPr>
          <a:lstStyle/>
          <a:p>
            <a:pPr algn="l" marL="788217" indent="-394108" lvl="1">
              <a:lnSpc>
                <a:spcPts val="4198"/>
              </a:lnSpc>
              <a:buFont typeface="Arial"/>
              <a:buChar char="•"/>
            </a:pPr>
            <a:r>
              <a:rPr lang="en-US" sz="3650">
                <a:solidFill>
                  <a:srgbClr val="2F3954"/>
                </a:solidFill>
                <a:latin typeface="ไอติม"/>
                <a:ea typeface="ไอติม"/>
                <a:cs typeface="ไอติม"/>
                <a:sym typeface="ไอติม"/>
              </a:rPr>
              <a:t>Illustrate a 40-year-old woman who has suffered a stroke, exhibiting right-sided facial droop and weakness in her right arm, in a home environment as she is standing on a weighing scale with a cheerful expression, holding a completed calorie intake checklist, with an assisted-feeding robot beside her and thankful for not having to be readmitted to the hospital.</a:t>
            </a:r>
          </a:p>
          <a:p>
            <a:pPr algn="r">
              <a:lnSpc>
                <a:spcPts val="4198"/>
              </a:lnSpc>
            </a:pPr>
            <a:r>
              <a:rPr lang="en-US" sz="3650">
                <a:solidFill>
                  <a:srgbClr val="2F3954"/>
                </a:solidFill>
                <a:latin typeface="ไอติม"/>
                <a:ea typeface="ไอติม"/>
                <a:cs typeface="ไอติม"/>
                <a:sym typeface="ไอติม"/>
              </a:rPr>
              <a:t>(Open AI, 2023)</a:t>
            </a:r>
          </a:p>
        </p:txBody>
      </p:sp>
      <p:sp>
        <p:nvSpPr>
          <p:cNvPr name="TextBox 11" id="11"/>
          <p:cNvSpPr txBox="true"/>
          <p:nvPr/>
        </p:nvSpPr>
        <p:spPr>
          <a:xfrm rot="0">
            <a:off x="4400170" y="150397"/>
            <a:ext cx="8905836" cy="240157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BENEFITS OF INNOVATION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4"/>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4"/>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928510" y="837737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0665276" y="2790417"/>
            <a:ext cx="4195592" cy="6356958"/>
          </a:xfrm>
          <a:custGeom>
            <a:avLst/>
            <a:gdLst/>
            <a:ahLst/>
            <a:cxnLst/>
            <a:rect r="r" b="b" t="t" l="l"/>
            <a:pathLst>
              <a:path h="6356958" w="4195592">
                <a:moveTo>
                  <a:pt x="0" y="0"/>
                </a:moveTo>
                <a:lnTo>
                  <a:pt x="4195592" y="0"/>
                </a:lnTo>
                <a:lnTo>
                  <a:pt x="4195592" y="6356958"/>
                </a:lnTo>
                <a:lnTo>
                  <a:pt x="0" y="6356958"/>
                </a:lnTo>
                <a:lnTo>
                  <a:pt x="0" y="0"/>
                </a:lnTo>
                <a:close/>
              </a:path>
            </a:pathLst>
          </a:custGeom>
          <a:blipFill>
            <a:blip r:embed="rId9"/>
            <a:stretch>
              <a:fillRect l="0" t="0" r="0" b="0"/>
            </a:stretch>
          </a:blipFill>
        </p:spPr>
      </p:sp>
      <p:sp>
        <p:nvSpPr>
          <p:cNvPr name="TextBox 10" id="10"/>
          <p:cNvSpPr txBox="true"/>
          <p:nvPr/>
        </p:nvSpPr>
        <p:spPr>
          <a:xfrm rot="0">
            <a:off x="2875515" y="238125"/>
            <a:ext cx="11629659" cy="2746624"/>
          </a:xfrm>
          <a:prstGeom prst="rect">
            <a:avLst/>
          </a:prstGeom>
        </p:spPr>
        <p:txBody>
          <a:bodyPr anchor="t" rtlCol="false" tIns="0" lIns="0" bIns="0" rIns="0">
            <a:spAutoFit/>
          </a:bodyPr>
          <a:lstStyle/>
          <a:p>
            <a:pPr algn="ctr">
              <a:lnSpc>
                <a:spcPts val="10551"/>
              </a:lnSpc>
            </a:pPr>
            <a:r>
              <a:rPr lang="en-US" sz="10878">
                <a:solidFill>
                  <a:srgbClr val="2F3954"/>
                </a:solidFill>
                <a:latin typeface="Sniglet"/>
                <a:ea typeface="Sniglet"/>
                <a:cs typeface="Sniglet"/>
                <a:sym typeface="Sniglet"/>
              </a:rPr>
              <a:t>CHALLENGES WITH INNOVATION</a:t>
            </a:r>
          </a:p>
        </p:txBody>
      </p:sp>
      <p:sp>
        <p:nvSpPr>
          <p:cNvPr name="TextBox 11" id="11"/>
          <p:cNvSpPr txBox="true"/>
          <p:nvPr/>
        </p:nvSpPr>
        <p:spPr>
          <a:xfrm rot="0">
            <a:off x="1361689" y="3095042"/>
            <a:ext cx="6974454" cy="5766758"/>
          </a:xfrm>
          <a:prstGeom prst="rect">
            <a:avLst/>
          </a:prstGeom>
        </p:spPr>
        <p:txBody>
          <a:bodyPr anchor="t" rtlCol="false" tIns="0" lIns="0" bIns="0" rIns="0">
            <a:spAutoFit/>
          </a:bodyPr>
          <a:lstStyle/>
          <a:p>
            <a:pPr algn="l" marL="788217" indent="-394108" lvl="1">
              <a:lnSpc>
                <a:spcPts val="4198"/>
              </a:lnSpc>
              <a:buFont typeface="Arial"/>
              <a:buChar char="•"/>
            </a:pPr>
            <a:r>
              <a:rPr lang="en-US" sz="3650">
                <a:solidFill>
                  <a:srgbClr val="2F3954"/>
                </a:solidFill>
                <a:latin typeface="ไอติม"/>
                <a:ea typeface="ไอติม"/>
                <a:cs typeface="ไอติม"/>
                <a:sym typeface="ไอติม"/>
              </a:rPr>
              <a:t>Illustrate a 40-year-old woman who has suffered a stroke, exhibiting right-sided facial droop and weakness in her right arm, in a home environment, sitting with an assisted-feeding robot in distress holding hospital loan program bill. </a:t>
            </a:r>
          </a:p>
          <a:p>
            <a:pPr algn="r">
              <a:lnSpc>
                <a:spcPts val="4198"/>
              </a:lnSpc>
            </a:pPr>
            <a:r>
              <a:rPr lang="en-US" sz="3650">
                <a:solidFill>
                  <a:srgbClr val="2F3954"/>
                </a:solidFill>
                <a:latin typeface="ไอติม"/>
                <a:ea typeface="ไอติม"/>
                <a:cs typeface="ไอติม"/>
                <a:sym typeface="ไอติม"/>
              </a:rPr>
              <a:t>(Open AI, 2023)</a:t>
            </a:r>
          </a:p>
          <a:p>
            <a:pPr algn="l">
              <a:lnSpc>
                <a:spcPts val="4198"/>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28510" y="837737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652278" y="8802513"/>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9888674" y="2439365"/>
            <a:ext cx="6776047" cy="6242433"/>
          </a:xfrm>
          <a:custGeom>
            <a:avLst/>
            <a:gdLst/>
            <a:ahLst/>
            <a:cxnLst/>
            <a:rect r="r" b="b" t="t" l="l"/>
            <a:pathLst>
              <a:path h="6242433" w="6776047">
                <a:moveTo>
                  <a:pt x="0" y="0"/>
                </a:moveTo>
                <a:lnTo>
                  <a:pt x="6776047" y="0"/>
                </a:lnTo>
                <a:lnTo>
                  <a:pt x="6776047" y="6242433"/>
                </a:lnTo>
                <a:lnTo>
                  <a:pt x="0" y="6242433"/>
                </a:lnTo>
                <a:lnTo>
                  <a:pt x="0" y="0"/>
                </a:lnTo>
                <a:close/>
              </a:path>
            </a:pathLst>
          </a:custGeom>
          <a:blipFill>
            <a:blip r:embed="rId10"/>
            <a:stretch>
              <a:fillRect l="0" t="0" r="0" b="0"/>
            </a:stretch>
          </a:blipFill>
        </p:spPr>
      </p:sp>
      <p:sp>
        <p:nvSpPr>
          <p:cNvPr name="TextBox 11" id="11"/>
          <p:cNvSpPr txBox="true"/>
          <p:nvPr/>
        </p:nvSpPr>
        <p:spPr>
          <a:xfrm rot="0">
            <a:off x="497093" y="2458415"/>
            <a:ext cx="7894194" cy="6290633"/>
          </a:xfrm>
          <a:prstGeom prst="rect">
            <a:avLst/>
          </a:prstGeom>
        </p:spPr>
        <p:txBody>
          <a:bodyPr anchor="t" rtlCol="false" tIns="0" lIns="0" bIns="0" rIns="0">
            <a:spAutoFit/>
          </a:bodyPr>
          <a:lstStyle/>
          <a:p>
            <a:pPr algn="l" marL="788217" indent="-394108" lvl="1">
              <a:lnSpc>
                <a:spcPts val="4198"/>
              </a:lnSpc>
              <a:buFont typeface="Arial"/>
              <a:buChar char="•"/>
            </a:pPr>
            <a:r>
              <a:rPr lang="en-US" sz="3650">
                <a:solidFill>
                  <a:srgbClr val="2F3954"/>
                </a:solidFill>
                <a:latin typeface="ไอติม"/>
                <a:ea typeface="ไอติม"/>
                <a:cs typeface="ไอติม"/>
                <a:sym typeface="ไอติม"/>
              </a:rPr>
              <a:t>Illustrate a 40-year-old woman who has experienced a stroke, showing right-sided facial droop and weakness in her right arm, sitting at the dinner table in a home setting with her family, while an assisted-feeding robot is positioned between the chairs, solely focused on feeding her and interrupting the family gathering and conversations. </a:t>
            </a:r>
          </a:p>
          <a:p>
            <a:pPr algn="r">
              <a:lnSpc>
                <a:spcPts val="4198"/>
              </a:lnSpc>
            </a:pPr>
            <a:r>
              <a:rPr lang="en-US" sz="3650">
                <a:solidFill>
                  <a:srgbClr val="2F3954"/>
                </a:solidFill>
                <a:latin typeface="ไอติม"/>
                <a:ea typeface="ไอติม"/>
                <a:cs typeface="ไอติม"/>
                <a:sym typeface="ไอติม"/>
              </a:rPr>
              <a:t>(Open AI, 2023)</a:t>
            </a:r>
          </a:p>
        </p:txBody>
      </p:sp>
      <p:sp>
        <p:nvSpPr>
          <p:cNvPr name="TextBox 12" id="12"/>
          <p:cNvSpPr txBox="true"/>
          <p:nvPr/>
        </p:nvSpPr>
        <p:spPr>
          <a:xfrm rot="0">
            <a:off x="4011064" y="91401"/>
            <a:ext cx="9916789" cy="240157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CHALLENGES WITH INNOVATION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14419011" y="-2309313"/>
            <a:ext cx="4848524" cy="3748859"/>
          </a:xfrm>
          <a:custGeom>
            <a:avLst/>
            <a:gdLst/>
            <a:ahLst/>
            <a:cxnLst/>
            <a:rect r="r" b="b" t="t" l="l"/>
            <a:pathLst>
              <a:path h="3748859" w="4848524">
                <a:moveTo>
                  <a:pt x="0" y="0"/>
                </a:moveTo>
                <a:lnTo>
                  <a:pt x="4848524" y="0"/>
                </a:lnTo>
                <a:lnTo>
                  <a:pt x="4848524"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2491834" y="200025"/>
            <a:ext cx="12884689" cy="12395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REFERENCES</a:t>
            </a:r>
          </a:p>
        </p:txBody>
      </p:sp>
      <p:sp>
        <p:nvSpPr>
          <p:cNvPr name="TextBox 8" id="8"/>
          <p:cNvSpPr txBox="true"/>
          <p:nvPr/>
        </p:nvSpPr>
        <p:spPr>
          <a:xfrm rot="0">
            <a:off x="1028700" y="1449071"/>
            <a:ext cx="17259300" cy="8582025"/>
          </a:xfrm>
          <a:prstGeom prst="rect">
            <a:avLst/>
          </a:prstGeom>
        </p:spPr>
        <p:txBody>
          <a:bodyPr anchor="t" rtlCol="false" tIns="0" lIns="0" bIns="0" rIns="0">
            <a:spAutoFit/>
          </a:bodyPr>
          <a:lstStyle/>
          <a:p>
            <a:pPr algn="l">
              <a:lnSpc>
                <a:spcPts val="3449"/>
              </a:lnSpc>
            </a:pPr>
            <a:r>
              <a:rPr lang="en-US" sz="2999">
                <a:solidFill>
                  <a:srgbClr val="2F3954"/>
                </a:solidFill>
                <a:latin typeface="DM Sans"/>
                <a:ea typeface="DM Sans"/>
                <a:cs typeface="DM Sans"/>
                <a:sym typeface="DM Sans"/>
              </a:rPr>
              <a:t>Heaven, B., Bamford, C., May, C., &amp; Moynihan, P. (2012). Food work and feeding assistance on hospital wards. </a:t>
            </a:r>
            <a:r>
              <a:rPr lang="en-US" sz="2999" i="true">
                <a:solidFill>
                  <a:srgbClr val="2F3954"/>
                </a:solidFill>
                <a:latin typeface="DM Sans Italics"/>
                <a:ea typeface="DM Sans Italics"/>
                <a:cs typeface="DM Sans Italics"/>
                <a:sym typeface="DM Sans Italics"/>
              </a:rPr>
              <a:t>Sociology of Health &amp; Illness, 35</a:t>
            </a:r>
            <a:r>
              <a:rPr lang="en-US" sz="2999">
                <a:solidFill>
                  <a:srgbClr val="2F3954"/>
                </a:solidFill>
                <a:latin typeface="DM Sans"/>
                <a:ea typeface="DM Sans"/>
                <a:cs typeface="DM Sans"/>
                <a:sym typeface="DM Sans"/>
              </a:rPr>
              <a:t>(4), 628-642. https://doi.org/10.1111/j.1467-9566.2012.01515.x</a:t>
            </a:r>
          </a:p>
          <a:p>
            <a:pPr algn="l">
              <a:lnSpc>
                <a:spcPts val="3449"/>
              </a:lnSpc>
            </a:pPr>
            <a:r>
              <a:rPr lang="en-US" sz="2999">
                <a:solidFill>
                  <a:srgbClr val="2F3954"/>
                </a:solidFill>
                <a:latin typeface="DM Sans"/>
                <a:ea typeface="DM Sans"/>
                <a:cs typeface="DM Sans"/>
                <a:sym typeface="DM Sans"/>
              </a:rPr>
              <a:t>Edwards, D., Carrier, J., &amp; Hopkinson, J. (2017). Assistance at mealtimes in hospital settings and rehabilitation units for patients (&gt;65years) from the perspective of patients, families and healthcare professionals: A mixed methods systematic review. </a:t>
            </a:r>
            <a:r>
              <a:rPr lang="en-US" sz="2999" i="true">
                <a:solidFill>
                  <a:srgbClr val="2F3954"/>
                </a:solidFill>
                <a:latin typeface="DM Sans Italics"/>
                <a:ea typeface="DM Sans Italics"/>
                <a:cs typeface="DM Sans Italics"/>
                <a:sym typeface="DM Sans Italics"/>
              </a:rPr>
              <a:t>International journal of nursing studies, 69</a:t>
            </a:r>
            <a:r>
              <a:rPr lang="en-US" sz="2999">
                <a:solidFill>
                  <a:srgbClr val="2F3954"/>
                </a:solidFill>
                <a:latin typeface="DM Sans"/>
                <a:ea typeface="DM Sans"/>
                <a:cs typeface="DM Sans"/>
                <a:sym typeface="DM Sans"/>
              </a:rPr>
              <a:t>, 100–118. https://doi.org/10.1016/j.ijnurstu.2017.01.013</a:t>
            </a:r>
          </a:p>
          <a:p>
            <a:pPr algn="l">
              <a:lnSpc>
                <a:spcPts val="3449"/>
              </a:lnSpc>
            </a:pPr>
            <a:r>
              <a:rPr lang="en-US" sz="2999">
                <a:solidFill>
                  <a:srgbClr val="2F3954"/>
                </a:solidFill>
                <a:latin typeface="DM Sans"/>
                <a:ea typeface="DM Sans"/>
                <a:cs typeface="DM Sans"/>
                <a:sym typeface="DM Sans"/>
              </a:rPr>
              <a:t>Mashrur T, Ghulam Z, French G, Abdullah HA. Assistive feeding robot for upper limb impairment—Testing and validation.</a:t>
            </a:r>
            <a:r>
              <a:rPr lang="en-US" sz="2999" i="true">
                <a:solidFill>
                  <a:srgbClr val="2F3954"/>
                </a:solidFill>
                <a:latin typeface="DM Sans Italics"/>
                <a:ea typeface="DM Sans Italics"/>
                <a:cs typeface="DM Sans Italics"/>
                <a:sym typeface="DM Sans Italics"/>
              </a:rPr>
              <a:t> International Journal of Advanced Robotic Systems,</a:t>
            </a:r>
            <a:r>
              <a:rPr lang="en-US" sz="2999">
                <a:solidFill>
                  <a:srgbClr val="2F3954"/>
                </a:solidFill>
                <a:latin typeface="DM Sans"/>
                <a:ea typeface="DM Sans"/>
                <a:cs typeface="DM Sans"/>
                <a:sym typeface="DM Sans"/>
              </a:rPr>
              <a:t> </a:t>
            </a:r>
            <a:r>
              <a:rPr lang="en-US" sz="2999" i="true">
                <a:solidFill>
                  <a:srgbClr val="2F3954"/>
                </a:solidFill>
                <a:latin typeface="DM Sans Italics"/>
                <a:ea typeface="DM Sans Italics"/>
                <a:cs typeface="DM Sans Italics"/>
                <a:sym typeface="DM Sans Italics"/>
              </a:rPr>
              <a:t>20</a:t>
            </a:r>
            <a:r>
              <a:rPr lang="en-US" sz="2999">
                <a:solidFill>
                  <a:srgbClr val="2F3954"/>
                </a:solidFill>
                <a:latin typeface="DM Sans"/>
                <a:ea typeface="DM Sans"/>
                <a:cs typeface="DM Sans"/>
                <a:sym typeface="DM Sans"/>
              </a:rPr>
              <a:t>(4). https//doi.org/10.1177/17298806231183571</a:t>
            </a:r>
          </a:p>
          <a:p>
            <a:pPr algn="l">
              <a:lnSpc>
                <a:spcPts val="3449"/>
              </a:lnSpc>
            </a:pPr>
            <a:r>
              <a:rPr lang="en-US" sz="2999">
                <a:solidFill>
                  <a:srgbClr val="2F3954"/>
                </a:solidFill>
                <a:latin typeface="DM Sans"/>
                <a:ea typeface="DM Sans"/>
                <a:cs typeface="DM Sans"/>
                <a:sym typeface="DM Sans"/>
              </a:rPr>
              <a:t>Miller, K. (2023). Building a precise assistive-feeding robot that can handle any meal. </a:t>
            </a:r>
            <a:r>
              <a:rPr lang="en-US" sz="2999" i="true">
                <a:solidFill>
                  <a:srgbClr val="2F3954"/>
                </a:solidFill>
                <a:latin typeface="DM Sans Italics"/>
                <a:ea typeface="DM Sans Italics"/>
                <a:cs typeface="DM Sans Italics"/>
                <a:sym typeface="DM Sans Italics"/>
              </a:rPr>
              <a:t>Stanford University</a:t>
            </a:r>
            <a:r>
              <a:rPr lang="en-US" sz="2999">
                <a:solidFill>
                  <a:srgbClr val="2F3954"/>
                </a:solidFill>
                <a:latin typeface="DM Sans"/>
                <a:ea typeface="DM Sans"/>
                <a:cs typeface="DM Sans"/>
                <a:sym typeface="DM Sans"/>
              </a:rPr>
              <a:t>. https://hai.stanford.edu/news/building-precise-assistive-feeding-robot-can-handle-any-meal</a:t>
            </a:r>
          </a:p>
          <a:p>
            <a:pPr algn="l">
              <a:lnSpc>
                <a:spcPts val="3449"/>
              </a:lnSpc>
            </a:pPr>
            <a:r>
              <a:rPr lang="en-US" sz="2999">
                <a:solidFill>
                  <a:srgbClr val="2F3954"/>
                </a:solidFill>
                <a:latin typeface="DM Sans"/>
                <a:ea typeface="DM Sans"/>
                <a:cs typeface="DM Sans"/>
                <a:sym typeface="DM Sans"/>
              </a:rPr>
              <a:t>Obi. (2025). </a:t>
            </a:r>
            <a:r>
              <a:rPr lang="en-US" sz="2999" i="true">
                <a:solidFill>
                  <a:srgbClr val="2F3954"/>
                </a:solidFill>
                <a:latin typeface="DM Sans Italics"/>
                <a:ea typeface="DM Sans Italics"/>
                <a:cs typeface="DM Sans Italics"/>
                <a:sym typeface="DM Sans Italics"/>
              </a:rPr>
              <a:t>What is Obi</a:t>
            </a:r>
            <a:r>
              <a:rPr lang="en-US" sz="2999">
                <a:solidFill>
                  <a:srgbClr val="2F3954"/>
                </a:solidFill>
                <a:latin typeface="DM Sans"/>
                <a:ea typeface="DM Sans"/>
                <a:cs typeface="DM Sans"/>
                <a:sym typeface="DM Sans"/>
              </a:rPr>
              <a:t>. https://meetobi.com/?srsltid=AfmBOooUM0EJkGCtyLv8vkbhn6fN5xcaoEl7X4SNB-5_6BY5Ie_QKJwd</a:t>
            </a:r>
          </a:p>
          <a:p>
            <a:pPr algn="l">
              <a:lnSpc>
                <a:spcPts val="3449"/>
              </a:lnSpc>
            </a:pPr>
            <a:r>
              <a:rPr lang="en-US" sz="2999">
                <a:solidFill>
                  <a:srgbClr val="2F3954"/>
                </a:solidFill>
                <a:latin typeface="DM Sans"/>
                <a:ea typeface="DM Sans"/>
                <a:cs typeface="DM Sans"/>
                <a:sym typeface="DM Sans"/>
              </a:rPr>
              <a:t>OpenAI. (2023). </a:t>
            </a:r>
            <a:r>
              <a:rPr lang="en-US" sz="2999" i="true">
                <a:solidFill>
                  <a:srgbClr val="2F3954"/>
                </a:solidFill>
                <a:latin typeface="DM Sans Italics"/>
                <a:ea typeface="DM Sans Italics"/>
                <a:cs typeface="DM Sans Italics"/>
                <a:sym typeface="DM Sans Italics"/>
              </a:rPr>
              <a:t>ChatGPT </a:t>
            </a:r>
            <a:r>
              <a:rPr lang="en-US" sz="2999">
                <a:solidFill>
                  <a:srgbClr val="2F3954"/>
                </a:solidFill>
                <a:latin typeface="DM Sans"/>
                <a:ea typeface="DM Sans"/>
                <a:cs typeface="DM Sans"/>
                <a:sym typeface="DM Sans"/>
              </a:rPr>
              <a:t>(May 23 version). https://chatgpt.com</a:t>
            </a:r>
          </a:p>
          <a:p>
            <a:pPr algn="l">
              <a:lnSpc>
                <a:spcPts val="3449"/>
              </a:lnSpc>
            </a:pPr>
            <a:r>
              <a:rPr lang="en-US" sz="2999">
                <a:solidFill>
                  <a:srgbClr val="2F3954"/>
                </a:solidFill>
                <a:latin typeface="DM Sans"/>
                <a:ea typeface="DM Sans"/>
                <a:cs typeface="DM Sans"/>
                <a:sym typeface="DM Sans"/>
              </a:rPr>
              <a:t>Park, D., Hoshi, Y., Mahajan, H. P., Kim, H. K., Erickson, Z., Rogers, W. A., &amp; Kemp, C. C. (2020). Active-robot-assisted feeding with a general-purpose mobile manipulator: Design, evaluation, and lessons learned. </a:t>
            </a:r>
            <a:r>
              <a:rPr lang="en-US" sz="2999" i="true">
                <a:solidFill>
                  <a:srgbClr val="2F3954"/>
                </a:solidFill>
                <a:latin typeface="DM Sans Italics"/>
                <a:ea typeface="DM Sans Italics"/>
                <a:cs typeface="DM Sans Italics"/>
                <a:sym typeface="DM Sans Italics"/>
              </a:rPr>
              <a:t>Science Direct, 124</a:t>
            </a:r>
            <a:r>
              <a:rPr lang="en-US" sz="2999">
                <a:solidFill>
                  <a:srgbClr val="2F3954"/>
                </a:solidFill>
                <a:latin typeface="DM Sans"/>
                <a:ea typeface="DM Sans"/>
                <a:cs typeface="DM Sans"/>
                <a:sym typeface="DM Sans"/>
              </a:rPr>
              <a:t>(2020), e103344. https://doi.org/10.1016/j.robot.2019.103344</a:t>
            </a:r>
          </a:p>
          <a:p>
            <a:pPr algn="l">
              <a:lnSpc>
                <a:spcPts val="344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14419011" y="-2309313"/>
            <a:ext cx="4848524" cy="3748859"/>
          </a:xfrm>
          <a:custGeom>
            <a:avLst/>
            <a:gdLst/>
            <a:ahLst/>
            <a:cxnLst/>
            <a:rect r="r" b="b" t="t" l="l"/>
            <a:pathLst>
              <a:path h="3748859" w="4848524">
                <a:moveTo>
                  <a:pt x="0" y="0"/>
                </a:moveTo>
                <a:lnTo>
                  <a:pt x="4848524" y="0"/>
                </a:lnTo>
                <a:lnTo>
                  <a:pt x="4848524"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2491834" y="200025"/>
            <a:ext cx="12884689" cy="12395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REFERENCES</a:t>
            </a:r>
          </a:p>
        </p:txBody>
      </p:sp>
      <p:sp>
        <p:nvSpPr>
          <p:cNvPr name="TextBox 8" id="8"/>
          <p:cNvSpPr txBox="true"/>
          <p:nvPr/>
        </p:nvSpPr>
        <p:spPr>
          <a:xfrm rot="0">
            <a:off x="1028700" y="1407009"/>
            <a:ext cx="17259300" cy="8153400"/>
          </a:xfrm>
          <a:prstGeom prst="rect">
            <a:avLst/>
          </a:prstGeom>
        </p:spPr>
        <p:txBody>
          <a:bodyPr anchor="t" rtlCol="false" tIns="0" lIns="0" bIns="0" rIns="0">
            <a:spAutoFit/>
          </a:bodyPr>
          <a:lstStyle/>
          <a:p>
            <a:pPr algn="l">
              <a:lnSpc>
                <a:spcPts val="3449"/>
              </a:lnSpc>
            </a:pPr>
            <a:r>
              <a:rPr lang="en-US" sz="2999">
                <a:solidFill>
                  <a:srgbClr val="2F3954"/>
                </a:solidFill>
                <a:latin typeface="DM Sans"/>
                <a:ea typeface="DM Sans"/>
                <a:cs typeface="DM Sans"/>
                <a:sym typeface="DM Sans"/>
              </a:rPr>
              <a:t>Robertson, S. T., Grimley, R. S., Anstey, C., &amp; Rosbergen, I. C. (2020). Actue stroke patinets not meeting their nutrition requirements: Investigating nutrition within the enriched environment. </a:t>
            </a:r>
            <a:r>
              <a:rPr lang="en-US" sz="2999" i="true">
                <a:solidFill>
                  <a:srgbClr val="2F3954"/>
                </a:solidFill>
                <a:latin typeface="DM Sans Italics"/>
                <a:ea typeface="DM Sans Italics"/>
                <a:cs typeface="DM Sans Italics"/>
                <a:sym typeface="DM Sans Italics"/>
              </a:rPr>
              <a:t>Clinical Nutrition, 39</a:t>
            </a:r>
            <a:r>
              <a:rPr lang="en-US" sz="2999">
                <a:solidFill>
                  <a:srgbClr val="2F3954"/>
                </a:solidFill>
                <a:latin typeface="DM Sans"/>
                <a:ea typeface="DM Sans"/>
                <a:cs typeface="DM Sans"/>
                <a:sym typeface="DM Sans"/>
              </a:rPr>
              <a:t>(5), 1470-1477. https://doi.org/10.1016/j.clnu.2019.06.009</a:t>
            </a:r>
          </a:p>
          <a:p>
            <a:pPr algn="l">
              <a:lnSpc>
                <a:spcPts val="3449"/>
              </a:lnSpc>
            </a:pPr>
            <a:r>
              <a:rPr lang="en-US" sz="2999">
                <a:solidFill>
                  <a:srgbClr val="2F3954"/>
                </a:solidFill>
                <a:latin typeface="DM Sans"/>
                <a:ea typeface="DM Sans"/>
                <a:cs typeface="DM Sans"/>
                <a:sym typeface="DM Sans"/>
              </a:rPr>
              <a:t>Sgunaci, M., Mancin, S., Piredda, M., &amp; Marinis, M. G. (2023). Nutritional assessment in stroke a patients: A review on comprehensive evaluations across disease phases. </a:t>
            </a:r>
            <a:r>
              <a:rPr lang="en-US" sz="2999" i="true">
                <a:solidFill>
                  <a:srgbClr val="2F3954"/>
                </a:solidFill>
                <a:latin typeface="DM Sans Italics"/>
                <a:ea typeface="DM Sans Italics"/>
                <a:cs typeface="DM Sans Italics"/>
                <a:sym typeface="DM Sans Italics"/>
              </a:rPr>
              <a:t>Clinical Nutrition Open Science, 52</a:t>
            </a:r>
            <a:r>
              <a:rPr lang="en-US" sz="2999">
                <a:solidFill>
                  <a:srgbClr val="2F3954"/>
                </a:solidFill>
                <a:latin typeface="DM Sans"/>
                <a:ea typeface="DM Sans"/>
                <a:cs typeface="DM Sans"/>
                <a:sym typeface="DM Sans"/>
              </a:rPr>
              <a:t>, 151-159. https://doi.org/10.1016/j.nutos.2023.10.010</a:t>
            </a:r>
          </a:p>
          <a:p>
            <a:pPr algn="l">
              <a:lnSpc>
                <a:spcPts val="3449"/>
              </a:lnSpc>
            </a:pPr>
            <a:r>
              <a:rPr lang="en-US" sz="2999">
                <a:solidFill>
                  <a:srgbClr val="2F3954"/>
                </a:solidFill>
                <a:latin typeface="DM Sans"/>
                <a:ea typeface="DM Sans"/>
                <a:cs typeface="DM Sans"/>
                <a:sym typeface="DM Sans"/>
              </a:rPr>
              <a:t>Sadiq, S. (2025). </a:t>
            </a:r>
            <a:r>
              <a:rPr lang="en-US" sz="2999" i="true">
                <a:solidFill>
                  <a:srgbClr val="2F3954"/>
                </a:solidFill>
                <a:latin typeface="DM Sans Italics"/>
                <a:ea typeface="DM Sans Italics"/>
                <a:cs typeface="DM Sans Italics"/>
                <a:sym typeface="DM Sans Italics"/>
              </a:rPr>
              <a:t>People with motor impairments help develop robotic feeding assistant at University of Washington. </a:t>
            </a:r>
            <a:r>
              <a:rPr lang="en-US" sz="2999">
                <a:solidFill>
                  <a:srgbClr val="2F3954"/>
                </a:solidFill>
                <a:latin typeface="DM Sans"/>
                <a:ea typeface="DM Sans"/>
                <a:cs typeface="DM Sans"/>
                <a:sym typeface="DM Sans"/>
              </a:rPr>
              <a:t>https://www.opb.org/article/2025/03/31/think-out-loud-robotic-feeding-assistant-robotics-motot-impairments-food-disabilities-caregivers/</a:t>
            </a:r>
          </a:p>
          <a:p>
            <a:pPr algn="l">
              <a:lnSpc>
                <a:spcPts val="3449"/>
              </a:lnSpc>
            </a:pPr>
            <a:r>
              <a:rPr lang="en-US" sz="2999">
                <a:solidFill>
                  <a:srgbClr val="2F3954"/>
                </a:solidFill>
                <a:latin typeface="DM Sans"/>
                <a:ea typeface="DM Sans"/>
                <a:cs typeface="DM Sans"/>
                <a:sym typeface="DM Sans"/>
              </a:rPr>
              <a:t>Shune S. E. (2020). An Altered Eating Experience: Attitudes Toward Feeding Assistance Among Younger and Older Adults. </a:t>
            </a:r>
            <a:r>
              <a:rPr lang="en-US" sz="2999" i="true">
                <a:solidFill>
                  <a:srgbClr val="2F3954"/>
                </a:solidFill>
                <a:latin typeface="DM Sans Italics"/>
                <a:ea typeface="DM Sans Italics"/>
                <a:cs typeface="DM Sans Italics"/>
                <a:sym typeface="DM Sans Italics"/>
              </a:rPr>
              <a:t>Rehabilitation Nursing : The official Journal of the Association of Rehabilitation Nurses, 45</a:t>
            </a:r>
            <a:r>
              <a:rPr lang="en-US" sz="2999">
                <a:solidFill>
                  <a:srgbClr val="2F3954"/>
                </a:solidFill>
                <a:latin typeface="DM Sans"/>
                <a:ea typeface="DM Sans"/>
                <a:cs typeface="DM Sans"/>
                <a:sym typeface="DM Sans"/>
              </a:rPr>
              <a:t>(2), 97–105. https://doi.org/10.1097/rnj.0000000000000147</a:t>
            </a:r>
          </a:p>
          <a:p>
            <a:pPr algn="l">
              <a:lnSpc>
                <a:spcPts val="3449"/>
              </a:lnSpc>
            </a:pPr>
            <a:r>
              <a:rPr lang="en-US" sz="2999">
                <a:solidFill>
                  <a:srgbClr val="2F3954"/>
                </a:solidFill>
                <a:latin typeface="DM Sans"/>
                <a:ea typeface="DM Sans"/>
                <a:cs typeface="DM Sans"/>
                <a:sym typeface="DM Sans"/>
              </a:rPr>
              <a:t>Tsang, M. F. (2008). Is there adequate feeding assistance for the hospitalized elderly who are unable to feed themselves? </a:t>
            </a:r>
            <a:r>
              <a:rPr lang="en-US" sz="2999" i="true">
                <a:solidFill>
                  <a:srgbClr val="2F3954"/>
                </a:solidFill>
                <a:latin typeface="DM Sans Italics"/>
                <a:ea typeface="DM Sans Italics"/>
                <a:cs typeface="DM Sans Italics"/>
                <a:sym typeface="DM Sans Italics"/>
              </a:rPr>
              <a:t>Wiley Online Library, 65</a:t>
            </a:r>
            <a:r>
              <a:rPr lang="en-US" sz="2999">
                <a:solidFill>
                  <a:srgbClr val="2F3954"/>
                </a:solidFill>
                <a:latin typeface="DM Sans"/>
                <a:ea typeface="DM Sans"/>
                <a:cs typeface="DM Sans"/>
                <a:sym typeface="DM Sans"/>
              </a:rPr>
              <a:t>(3), 222-228. https://doi.org/10.1111/j.1747-0080.2008.00249.x</a:t>
            </a:r>
          </a:p>
          <a:p>
            <a:pPr algn="l">
              <a:lnSpc>
                <a:spcPts val="3449"/>
              </a:lnSpc>
            </a:pPr>
            <a:r>
              <a:rPr lang="en-US" sz="2999">
                <a:solidFill>
                  <a:srgbClr val="2F3954"/>
                </a:solidFill>
                <a:latin typeface="DM Sans"/>
                <a:ea typeface="DM Sans"/>
                <a:cs typeface="DM Sans"/>
                <a:sym typeface="DM Sans"/>
              </a:rPr>
              <a:t>Uhlarik, M. (2025). Restoring mealtime independence: Robotic feeders empower people. </a:t>
            </a:r>
            <a:r>
              <a:rPr lang="en-US" sz="2999" i="true">
                <a:solidFill>
                  <a:srgbClr val="2F3954"/>
                </a:solidFill>
                <a:latin typeface="DM Sans Italics"/>
                <a:ea typeface="DM Sans Italics"/>
                <a:cs typeface="DM Sans Italics"/>
                <a:sym typeface="DM Sans Italics"/>
              </a:rPr>
              <a:t>Canadian Healthcare Technology</a:t>
            </a:r>
            <a:r>
              <a:rPr lang="en-US" sz="2999">
                <a:solidFill>
                  <a:srgbClr val="2F3954"/>
                </a:solidFill>
                <a:latin typeface="DM Sans"/>
                <a:ea typeface="DM Sans"/>
                <a:cs typeface="DM Sans"/>
                <a:sym typeface="DM Sans"/>
              </a:rPr>
              <a:t>. https://www.canhealth.com/2025/02/28/restoring-mealtime-independence-robotic-feeders-empower-people/</a:t>
            </a:r>
          </a:p>
          <a:p>
            <a:pPr algn="l">
              <a:lnSpc>
                <a:spcPts val="3449"/>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28510" y="837737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652278" y="8377371"/>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10050803">
            <a:off x="11418159" y="-1697058"/>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2701656" y="4431017"/>
            <a:ext cx="12884689" cy="1720242"/>
          </a:xfrm>
          <a:prstGeom prst="rect">
            <a:avLst/>
          </a:prstGeom>
        </p:spPr>
        <p:txBody>
          <a:bodyPr anchor="t" rtlCol="false" tIns="0" lIns="0" bIns="0" rIns="0">
            <a:spAutoFit/>
          </a:bodyPr>
          <a:lstStyle/>
          <a:p>
            <a:pPr algn="ctr">
              <a:lnSpc>
                <a:spcPts val="12842"/>
              </a:lnSpc>
            </a:pPr>
            <a:r>
              <a:rPr lang="en-US" sz="13240">
                <a:solidFill>
                  <a:srgbClr val="2F3954"/>
                </a:solidFill>
                <a:latin typeface="Sniglet"/>
                <a:ea typeface="Sniglet"/>
                <a:cs typeface="Sniglet"/>
                <a:sym typeface="Sniglet"/>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28510" y="837737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652278" y="8377371"/>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10050803">
            <a:off x="11669283" y="-1697058"/>
            <a:ext cx="1980929" cy="3394116"/>
          </a:xfrm>
          <a:custGeom>
            <a:avLst/>
            <a:gdLst/>
            <a:ahLst/>
            <a:cxnLst/>
            <a:rect r="r" b="b" t="t" l="l"/>
            <a:pathLst>
              <a:path h="3394116" w="1980929">
                <a:moveTo>
                  <a:pt x="0" y="0"/>
                </a:moveTo>
                <a:lnTo>
                  <a:pt x="1980930" y="0"/>
                </a:lnTo>
                <a:lnTo>
                  <a:pt x="1980930"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1885833" y="316217"/>
            <a:ext cx="12884689" cy="1720242"/>
          </a:xfrm>
          <a:prstGeom prst="rect">
            <a:avLst/>
          </a:prstGeom>
        </p:spPr>
        <p:txBody>
          <a:bodyPr anchor="t" rtlCol="false" tIns="0" lIns="0" bIns="0" rIns="0">
            <a:spAutoFit/>
          </a:bodyPr>
          <a:lstStyle/>
          <a:p>
            <a:pPr algn="ctr">
              <a:lnSpc>
                <a:spcPts val="12842"/>
              </a:lnSpc>
            </a:pPr>
            <a:r>
              <a:rPr lang="en-US" sz="13240">
                <a:solidFill>
                  <a:srgbClr val="2F3954"/>
                </a:solidFill>
                <a:latin typeface="Sniglet"/>
                <a:ea typeface="Sniglet"/>
                <a:cs typeface="Sniglet"/>
                <a:sym typeface="Sniglet"/>
              </a:rPr>
              <a:t>OUTLINE</a:t>
            </a:r>
          </a:p>
        </p:txBody>
      </p:sp>
      <p:sp>
        <p:nvSpPr>
          <p:cNvPr name="TextBox 12" id="12"/>
          <p:cNvSpPr txBox="true"/>
          <p:nvPr/>
        </p:nvSpPr>
        <p:spPr>
          <a:xfrm rot="0">
            <a:off x="2021016" y="2448890"/>
            <a:ext cx="14245969" cy="5245100"/>
          </a:xfrm>
          <a:prstGeom prst="rect">
            <a:avLst/>
          </a:prstGeom>
        </p:spPr>
        <p:txBody>
          <a:bodyPr anchor="t" rtlCol="false" tIns="0" lIns="0" bIns="0" rIns="0">
            <a:spAutoFit/>
          </a:bodyPr>
          <a:lstStyle/>
          <a:p>
            <a:pPr algn="l" marL="863599" indent="-431800" lvl="1">
              <a:lnSpc>
                <a:spcPts val="4599"/>
              </a:lnSpc>
              <a:buFont typeface="Arial"/>
              <a:buChar char="•"/>
            </a:pPr>
            <a:r>
              <a:rPr lang="en-US" sz="3999">
                <a:solidFill>
                  <a:srgbClr val="2F3954"/>
                </a:solidFill>
                <a:latin typeface="ไอติม"/>
                <a:ea typeface="ไอติม"/>
                <a:cs typeface="ไอติม"/>
                <a:sym typeface="ไอติม"/>
              </a:rPr>
              <a:t>Discussion about the problem of decreased nutrition intake among elderly during hospitalization. </a:t>
            </a:r>
          </a:p>
          <a:p>
            <a:pPr algn="l" marL="863599" indent="-431800" lvl="1">
              <a:lnSpc>
                <a:spcPts val="4599"/>
              </a:lnSpc>
              <a:buFont typeface="Arial"/>
              <a:buChar char="•"/>
            </a:pPr>
            <a:r>
              <a:rPr lang="en-US" sz="3999">
                <a:solidFill>
                  <a:srgbClr val="2F3954"/>
                </a:solidFill>
                <a:latin typeface="ไอติม"/>
                <a:ea typeface="ไอติม"/>
                <a:cs typeface="ไอติม"/>
                <a:sym typeface="ไอติม"/>
              </a:rPr>
              <a:t>Discussion about novel idea of assisted-feeding robots in hospitals. </a:t>
            </a:r>
          </a:p>
          <a:p>
            <a:pPr algn="l" marL="863599" indent="-431800" lvl="1">
              <a:lnSpc>
                <a:spcPts val="4599"/>
              </a:lnSpc>
              <a:buFont typeface="Arial"/>
              <a:buChar char="•"/>
            </a:pPr>
            <a:r>
              <a:rPr lang="en-US" sz="3999">
                <a:solidFill>
                  <a:srgbClr val="2F3954"/>
                </a:solidFill>
                <a:latin typeface="ไอติม"/>
                <a:ea typeface="ไอติม"/>
                <a:cs typeface="ไอติม"/>
                <a:sym typeface="ไอติม"/>
              </a:rPr>
              <a:t>Explanation of the idea of assisted feeding through google search.</a:t>
            </a:r>
          </a:p>
          <a:p>
            <a:pPr algn="l" marL="863599" indent="-431800" lvl="1">
              <a:lnSpc>
                <a:spcPts val="4599"/>
              </a:lnSpc>
              <a:buFont typeface="Arial"/>
              <a:buChar char="•"/>
            </a:pPr>
            <a:r>
              <a:rPr lang="en-US" sz="3999">
                <a:solidFill>
                  <a:srgbClr val="2F3954"/>
                </a:solidFill>
                <a:latin typeface="ไอติม"/>
                <a:ea typeface="ไอติม"/>
                <a:cs typeface="ไอติม"/>
                <a:sym typeface="ไอติม"/>
              </a:rPr>
              <a:t>Narration of the story regarding the assisted-feeding robots. </a:t>
            </a:r>
          </a:p>
          <a:p>
            <a:pPr algn="l" marL="863599" indent="-431800" lvl="1">
              <a:lnSpc>
                <a:spcPts val="4599"/>
              </a:lnSpc>
              <a:buFont typeface="Arial"/>
              <a:buChar char="•"/>
            </a:pPr>
            <a:r>
              <a:rPr lang="en-US" sz="3999">
                <a:solidFill>
                  <a:srgbClr val="2F3954"/>
                </a:solidFill>
                <a:latin typeface="ไอติม"/>
                <a:ea typeface="ไอติม"/>
                <a:cs typeface="ไอติม"/>
                <a:sym typeface="ไอติม"/>
              </a:rPr>
              <a:t>AI generated pictures along with prompt including benefit and challenge related to the assisted-feeding robots.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4"/>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4"/>
            <a:stretch>
              <a:fillRect l="0" t="0" r="0" b="0"/>
            </a:stretch>
          </a:blipFill>
        </p:spPr>
      </p:sp>
      <p:sp>
        <p:nvSpPr>
          <p:cNvPr name="Freeform 5" id="5"/>
          <p:cNvSpPr/>
          <p:nvPr/>
        </p:nvSpPr>
        <p:spPr>
          <a:xfrm flipH="false" flipV="false" rot="0">
            <a:off x="-1000893" y="-486319"/>
            <a:ext cx="6301816" cy="7059061"/>
          </a:xfrm>
          <a:custGeom>
            <a:avLst/>
            <a:gdLst/>
            <a:ahLst/>
            <a:cxnLst/>
            <a:rect r="r" b="b" t="t" l="l"/>
            <a:pathLst>
              <a:path h="7059061" w="6301816">
                <a:moveTo>
                  <a:pt x="0" y="0"/>
                </a:moveTo>
                <a:lnTo>
                  <a:pt x="6301816" y="0"/>
                </a:lnTo>
                <a:lnTo>
                  <a:pt x="6301816"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0800000">
            <a:off x="15295579" y="-1594073"/>
            <a:ext cx="4848524" cy="3748859"/>
          </a:xfrm>
          <a:custGeom>
            <a:avLst/>
            <a:gdLst/>
            <a:ahLst/>
            <a:cxnLst/>
            <a:rect r="r" b="b" t="t" l="l"/>
            <a:pathLst>
              <a:path h="3748859" w="4848524">
                <a:moveTo>
                  <a:pt x="0" y="0"/>
                </a:moveTo>
                <a:lnTo>
                  <a:pt x="4848525" y="0"/>
                </a:lnTo>
                <a:lnTo>
                  <a:pt x="4848525" y="3748860"/>
                </a:lnTo>
                <a:lnTo>
                  <a:pt x="0" y="37488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916131" y="213780"/>
            <a:ext cx="14455738" cy="35636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NOVEL IDEA-ASSISTED FEEDING ROBOTS IN HOSPITALS</a:t>
            </a:r>
          </a:p>
        </p:txBody>
      </p:sp>
      <p:sp>
        <p:nvSpPr>
          <p:cNvPr name="TextBox 8" id="8"/>
          <p:cNvSpPr txBox="true"/>
          <p:nvPr/>
        </p:nvSpPr>
        <p:spPr>
          <a:xfrm rot="0">
            <a:off x="142312" y="3796451"/>
            <a:ext cx="18003376" cy="6814185"/>
          </a:xfrm>
          <a:prstGeom prst="rect">
            <a:avLst/>
          </a:prstGeom>
        </p:spPr>
        <p:txBody>
          <a:bodyPr anchor="t" rtlCol="false" tIns="0" lIns="0" bIns="0" rIns="0">
            <a:spAutoFit/>
          </a:bodyPr>
          <a:lstStyle/>
          <a:p>
            <a:pPr algn="just" marL="777240" indent="-388620" lvl="1">
              <a:lnSpc>
                <a:spcPts val="4140"/>
              </a:lnSpc>
              <a:buFont typeface="Arial"/>
              <a:buChar char="•"/>
            </a:pPr>
            <a:r>
              <a:rPr lang="en-US" sz="3600">
                <a:solidFill>
                  <a:srgbClr val="2F3954"/>
                </a:solidFill>
                <a:latin typeface="ไอติม"/>
                <a:ea typeface="ไอติม"/>
                <a:cs typeface="ไอติม"/>
                <a:sym typeface="ไอติม"/>
              </a:rPr>
              <a:t>Problem: Poor nutritional intake by hospitalized patients </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61% of hospitalized elderly patients have poor nutritional intake.</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42-56% of elderly patients maintain nutrient intakes less than basal metabolic rate while hospitalized.</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Patients could have a functional challenge when admitted to the hospital, which can impair proper nutrition intake, e.g., impeded cognition or mobility due to stroke, dementia, motor impairments, and arthritis.</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Unit staff might be short and have an increased workload.</a:t>
            </a:r>
          </a:p>
          <a:p>
            <a:pPr algn="just" marL="2331720" indent="-582930" lvl="3">
              <a:lnSpc>
                <a:spcPts val="4140"/>
              </a:lnSpc>
              <a:buFont typeface="Arial"/>
              <a:buChar char="￭"/>
            </a:pPr>
            <a:r>
              <a:rPr lang="en-US" sz="3600">
                <a:solidFill>
                  <a:srgbClr val="2F3954"/>
                </a:solidFill>
                <a:latin typeface="ไอติม"/>
                <a:ea typeface="ไอติม"/>
                <a:cs typeface="ไอติม"/>
                <a:sym typeface="ไอติม"/>
              </a:rPr>
              <a:t>Unit staff, sometimes, can not prioritize feeding patients.</a:t>
            </a:r>
          </a:p>
          <a:p>
            <a:pPr algn="r">
              <a:lnSpc>
                <a:spcPts val="4140"/>
              </a:lnSpc>
            </a:pPr>
            <a:r>
              <a:rPr lang="en-US" sz="3600">
                <a:solidFill>
                  <a:srgbClr val="2F3954"/>
                </a:solidFill>
                <a:latin typeface="ไอติม"/>
                <a:ea typeface="ไอติม"/>
                <a:cs typeface="ไอติม"/>
                <a:sym typeface="ไอติม"/>
              </a:rPr>
              <a:t>(Edwards et al., 2017; Heaven et al., 2012; Kulvir Moudgil, personal experience, April 21, 2025)</a:t>
            </a:r>
          </a:p>
          <a:p>
            <a:pPr algn="just">
              <a:lnSpc>
                <a:spcPts val="4140"/>
              </a:lnSpc>
            </a:pPr>
          </a:p>
          <a:p>
            <a:pPr algn="just">
              <a:lnSpc>
                <a:spcPts val="414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4"/>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4"/>
            <a:stretch>
              <a:fillRect l="0" t="0" r="0" b="0"/>
            </a:stretch>
          </a:blipFill>
        </p:spPr>
      </p:sp>
      <p:sp>
        <p:nvSpPr>
          <p:cNvPr name="Freeform 5" id="5"/>
          <p:cNvSpPr/>
          <p:nvPr/>
        </p:nvSpPr>
        <p:spPr>
          <a:xfrm flipH="false" flipV="false" rot="0">
            <a:off x="-970962" y="-665907"/>
            <a:ext cx="6301816" cy="7059061"/>
          </a:xfrm>
          <a:custGeom>
            <a:avLst/>
            <a:gdLst/>
            <a:ahLst/>
            <a:cxnLst/>
            <a:rect r="r" b="b" t="t" l="l"/>
            <a:pathLst>
              <a:path h="7059061" w="6301816">
                <a:moveTo>
                  <a:pt x="0" y="0"/>
                </a:moveTo>
                <a:lnTo>
                  <a:pt x="6301816" y="0"/>
                </a:lnTo>
                <a:lnTo>
                  <a:pt x="6301816"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0800000">
            <a:off x="15295579" y="-1594073"/>
            <a:ext cx="4848524" cy="3748859"/>
          </a:xfrm>
          <a:custGeom>
            <a:avLst/>
            <a:gdLst/>
            <a:ahLst/>
            <a:cxnLst/>
            <a:rect r="r" b="b" t="t" l="l"/>
            <a:pathLst>
              <a:path h="3748859" w="4848524">
                <a:moveTo>
                  <a:pt x="0" y="0"/>
                </a:moveTo>
                <a:lnTo>
                  <a:pt x="4848525" y="0"/>
                </a:lnTo>
                <a:lnTo>
                  <a:pt x="4848525" y="3748860"/>
                </a:lnTo>
                <a:lnTo>
                  <a:pt x="0" y="37488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916131" y="24726"/>
            <a:ext cx="14455738" cy="35636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NOVEL IDEA-ASSISTED FEEDING ROBOTS IN HOSPITALS</a:t>
            </a:r>
          </a:p>
        </p:txBody>
      </p:sp>
      <p:sp>
        <p:nvSpPr>
          <p:cNvPr name="TextBox 8" id="8"/>
          <p:cNvSpPr txBox="true"/>
          <p:nvPr/>
        </p:nvSpPr>
        <p:spPr>
          <a:xfrm rot="0">
            <a:off x="142312" y="3607396"/>
            <a:ext cx="18003376" cy="6814185"/>
          </a:xfrm>
          <a:prstGeom prst="rect">
            <a:avLst/>
          </a:prstGeom>
        </p:spPr>
        <p:txBody>
          <a:bodyPr anchor="t" rtlCol="false" tIns="0" lIns="0" bIns="0" rIns="0">
            <a:spAutoFit/>
          </a:bodyPr>
          <a:lstStyle/>
          <a:p>
            <a:pPr algn="just" marL="777240" indent="-388620" lvl="1">
              <a:lnSpc>
                <a:spcPts val="4140"/>
              </a:lnSpc>
              <a:buFont typeface="Arial"/>
              <a:buChar char="•"/>
            </a:pPr>
            <a:r>
              <a:rPr lang="en-US" sz="3600">
                <a:solidFill>
                  <a:srgbClr val="2F3954"/>
                </a:solidFill>
                <a:latin typeface="ไอติม"/>
                <a:ea typeface="ไอติม"/>
                <a:cs typeface="ไอติม"/>
                <a:sym typeface="ไอติม"/>
              </a:rPr>
              <a:t>Problem: Poor nutritional intake by hospitalized patients post stroke </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Decreased nutrition intake post stroke is multifactorial, for instance, cognition changes, dysphagia, mood disorders, or loneliness.</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Interventions to mitigate the impact of malnutrition in acute stroke focus primarily on nutrition supplementation or eternal feeding.</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Evidence to improve nutrition intake to support routine nutrition intake is insufficient presently.</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Improper nutrition intake causes malnutrition, weight loss, and immunity concerns.</a:t>
            </a:r>
          </a:p>
          <a:p>
            <a:pPr algn="just" marL="1554480" indent="-518160" lvl="2">
              <a:lnSpc>
                <a:spcPts val="4140"/>
              </a:lnSpc>
              <a:buFont typeface="Arial"/>
              <a:buChar char="⚬"/>
            </a:pPr>
            <a:r>
              <a:rPr lang="en-US" sz="3600">
                <a:solidFill>
                  <a:srgbClr val="2F3954"/>
                </a:solidFill>
                <a:latin typeface="ไอติม"/>
                <a:ea typeface="ไอติม"/>
                <a:cs typeface="ไอติม"/>
                <a:sym typeface="ไอติม"/>
              </a:rPr>
              <a:t>Approximately 20% hospitalized stroke patients shows signs of malnutrition.</a:t>
            </a:r>
          </a:p>
          <a:p>
            <a:pPr algn="r">
              <a:lnSpc>
                <a:spcPts val="4140"/>
              </a:lnSpc>
            </a:pPr>
            <a:r>
              <a:rPr lang="en-US" sz="3600">
                <a:solidFill>
                  <a:srgbClr val="2F3954"/>
                </a:solidFill>
                <a:latin typeface="ไอติม"/>
                <a:ea typeface="ไอติม"/>
                <a:cs typeface="ไอติม"/>
                <a:sym typeface="ไอติม"/>
              </a:rPr>
              <a:t>(Sguanci et al., 2023; Robertson et al., 2020)</a:t>
            </a:r>
          </a:p>
          <a:p>
            <a:pPr algn="just">
              <a:lnSpc>
                <a:spcPts val="4140"/>
              </a:lnSpc>
            </a:pPr>
          </a:p>
          <a:p>
            <a:pPr algn="just">
              <a:lnSpc>
                <a:spcPts val="4140"/>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4"/>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4"/>
            <a:stretch>
              <a:fillRect l="0" t="0" r="0" b="0"/>
            </a:stretch>
          </a:blipFill>
        </p:spPr>
      </p:sp>
      <p:sp>
        <p:nvSpPr>
          <p:cNvPr name="Freeform 5" id="5"/>
          <p:cNvSpPr/>
          <p:nvPr/>
        </p:nvSpPr>
        <p:spPr>
          <a:xfrm flipH="false" flipV="false" rot="0">
            <a:off x="-1003630" y="-604621"/>
            <a:ext cx="6301816" cy="7059061"/>
          </a:xfrm>
          <a:custGeom>
            <a:avLst/>
            <a:gdLst/>
            <a:ahLst/>
            <a:cxnLst/>
            <a:rect r="r" b="b" t="t" l="l"/>
            <a:pathLst>
              <a:path h="7059061" w="6301816">
                <a:moveTo>
                  <a:pt x="0" y="0"/>
                </a:moveTo>
                <a:lnTo>
                  <a:pt x="6301816" y="0"/>
                </a:lnTo>
                <a:lnTo>
                  <a:pt x="6301816"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0800000">
            <a:off x="14835038" y="-1595922"/>
            <a:ext cx="4848524" cy="3748859"/>
          </a:xfrm>
          <a:custGeom>
            <a:avLst/>
            <a:gdLst/>
            <a:ahLst/>
            <a:cxnLst/>
            <a:rect r="r" b="b" t="t" l="l"/>
            <a:pathLst>
              <a:path h="3748859" w="4848524">
                <a:moveTo>
                  <a:pt x="0" y="0"/>
                </a:moveTo>
                <a:lnTo>
                  <a:pt x="4848524" y="0"/>
                </a:lnTo>
                <a:lnTo>
                  <a:pt x="4848524"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458165" y="257341"/>
            <a:ext cx="14455738" cy="35636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NOVEL IDEA-ASSISTED FEEDING ROBOTS IN HOSPITALS</a:t>
            </a:r>
          </a:p>
        </p:txBody>
      </p:sp>
      <p:sp>
        <p:nvSpPr>
          <p:cNvPr name="TextBox 8" id="8"/>
          <p:cNvSpPr txBox="true"/>
          <p:nvPr/>
        </p:nvSpPr>
        <p:spPr>
          <a:xfrm rot="0">
            <a:off x="431046" y="3840011"/>
            <a:ext cx="13562662" cy="7472045"/>
          </a:xfrm>
          <a:prstGeom prst="rect">
            <a:avLst/>
          </a:prstGeom>
        </p:spPr>
        <p:txBody>
          <a:bodyPr anchor="t" rtlCol="false" tIns="0" lIns="0" bIns="0" rIns="0">
            <a:spAutoFit/>
          </a:bodyPr>
          <a:lstStyle/>
          <a:p>
            <a:pPr algn="just" marL="798829" indent="-399415" lvl="1">
              <a:lnSpc>
                <a:spcPts val="4254"/>
              </a:lnSpc>
              <a:buFont typeface="Arial"/>
              <a:buChar char="•"/>
            </a:pPr>
            <a:r>
              <a:rPr lang="en-US" sz="3699">
                <a:solidFill>
                  <a:srgbClr val="2F3954"/>
                </a:solidFill>
                <a:latin typeface="ไอติม"/>
                <a:ea typeface="ไอติม"/>
                <a:cs typeface="ไอติม"/>
                <a:sym typeface="ไอติม"/>
              </a:rPr>
              <a:t>Assisted-Feeding: Needing help from another person to be able to eat.</a:t>
            </a:r>
          </a:p>
          <a:p>
            <a:pPr algn="just" marL="798829" indent="-399415" lvl="1">
              <a:lnSpc>
                <a:spcPts val="4254"/>
              </a:lnSpc>
              <a:buFont typeface="Arial"/>
              <a:buChar char="•"/>
            </a:pPr>
            <a:r>
              <a:rPr lang="en-US" sz="3699">
                <a:solidFill>
                  <a:srgbClr val="2F3954"/>
                </a:solidFill>
                <a:latin typeface="ไอติม"/>
                <a:ea typeface="ไอติม"/>
                <a:cs typeface="ไอติม"/>
                <a:sym typeface="ไอติม"/>
              </a:rPr>
              <a:t>“Among hospitalized elderly, up to 70% require assistance, with one in three elderly acute stroke patients being dependent for eating” (Shune, 2020, para 1).</a:t>
            </a:r>
          </a:p>
          <a:p>
            <a:pPr algn="just" marL="798829" indent="-399415" lvl="1">
              <a:lnSpc>
                <a:spcPts val="4254"/>
              </a:lnSpc>
              <a:buFont typeface="Arial"/>
              <a:buChar char="•"/>
            </a:pPr>
            <a:r>
              <a:rPr lang="en-US" sz="3699">
                <a:solidFill>
                  <a:srgbClr val="2F3954"/>
                </a:solidFill>
                <a:latin typeface="ไอติม"/>
                <a:ea typeface="ไอติม"/>
                <a:cs typeface="ไอติม"/>
                <a:sym typeface="ไอติม"/>
              </a:rPr>
              <a:t>Technology interventions, such as the utilization of assisted-feeding robots in hospitals, could help address the problem.</a:t>
            </a:r>
          </a:p>
          <a:p>
            <a:pPr algn="just" marL="798829" indent="-399415" lvl="1">
              <a:lnSpc>
                <a:spcPts val="4254"/>
              </a:lnSpc>
              <a:buFont typeface="Arial"/>
              <a:buChar char="•"/>
            </a:pPr>
            <a:r>
              <a:rPr lang="en-US" sz="3699">
                <a:solidFill>
                  <a:srgbClr val="2F3954"/>
                </a:solidFill>
                <a:latin typeface="ไอติม"/>
                <a:ea typeface="ไอติม"/>
                <a:cs typeface="ไอติม"/>
                <a:sym typeface="ไอติม"/>
              </a:rPr>
              <a:t>Assisted-feeding robots are suitable for people with any impairments that hinder meal intake.</a:t>
            </a:r>
          </a:p>
          <a:p>
            <a:pPr algn="just" marL="798829" indent="-399415" lvl="1">
              <a:lnSpc>
                <a:spcPts val="4254"/>
              </a:lnSpc>
              <a:buFont typeface="Arial"/>
              <a:buChar char="•"/>
            </a:pPr>
            <a:r>
              <a:rPr lang="en-US" sz="3699">
                <a:solidFill>
                  <a:srgbClr val="2F3954"/>
                </a:solidFill>
                <a:latin typeface="ไอติม"/>
                <a:ea typeface="ไอติม"/>
                <a:cs typeface="ไอติม"/>
                <a:sym typeface="ไอติม"/>
              </a:rPr>
              <a:t>At present, these robots have a mobile base and human-like arms to assist people in overcoming their physical limitations.</a:t>
            </a:r>
          </a:p>
          <a:p>
            <a:pPr algn="r">
              <a:lnSpc>
                <a:spcPts val="4254"/>
              </a:lnSpc>
            </a:pPr>
            <a:r>
              <a:rPr lang="en-US" sz="3699">
                <a:solidFill>
                  <a:srgbClr val="2F3954"/>
                </a:solidFill>
                <a:latin typeface="ไอติม"/>
                <a:ea typeface="ไอติม"/>
                <a:cs typeface="ไอติม"/>
                <a:sym typeface="ไอติม"/>
              </a:rPr>
              <a:t>(Heaven et al., 2012; Park et al., 2020; Obi, 2025)</a:t>
            </a:r>
          </a:p>
          <a:p>
            <a:pPr algn="just">
              <a:lnSpc>
                <a:spcPts val="4254"/>
              </a:lnSpc>
            </a:pPr>
          </a:p>
          <a:p>
            <a:pPr algn="just">
              <a:lnSpc>
                <a:spcPts val="4254"/>
              </a:lnSpc>
            </a:pPr>
          </a:p>
        </p:txBody>
      </p:sp>
      <p:sp>
        <p:nvSpPr>
          <p:cNvPr name="Freeform 9" id="9"/>
          <p:cNvSpPr/>
          <p:nvPr/>
        </p:nvSpPr>
        <p:spPr>
          <a:xfrm flipH="false" flipV="false" rot="0">
            <a:off x="14354355" y="4746551"/>
            <a:ext cx="3933645" cy="4114800"/>
          </a:xfrm>
          <a:custGeom>
            <a:avLst/>
            <a:gdLst/>
            <a:ahLst/>
            <a:cxnLst/>
            <a:rect r="r" b="b" t="t" l="l"/>
            <a:pathLst>
              <a:path h="4114800" w="3933645">
                <a:moveTo>
                  <a:pt x="0" y="0"/>
                </a:moveTo>
                <a:lnTo>
                  <a:pt x="3933645" y="0"/>
                </a:lnTo>
                <a:lnTo>
                  <a:pt x="3933645" y="4114800"/>
                </a:lnTo>
                <a:lnTo>
                  <a:pt x="0" y="4114800"/>
                </a:lnTo>
                <a:lnTo>
                  <a:pt x="0" y="0"/>
                </a:lnTo>
                <a:close/>
              </a:path>
            </a:pathLst>
          </a:custGeom>
          <a:blipFill>
            <a:blip r:embed="rId9"/>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4"/>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4"/>
            <a:stretch>
              <a:fillRect l="0" t="0" r="0" b="0"/>
            </a:stretch>
          </a:blipFill>
        </p:spPr>
      </p:sp>
      <p:sp>
        <p:nvSpPr>
          <p:cNvPr name="Freeform 5" id="5"/>
          <p:cNvSpPr/>
          <p:nvPr/>
        </p:nvSpPr>
        <p:spPr>
          <a:xfrm flipH="false" flipV="false" rot="0">
            <a:off x="-885902"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0800000">
            <a:off x="15038208" y="-1309494"/>
            <a:ext cx="4848524" cy="3748859"/>
          </a:xfrm>
          <a:custGeom>
            <a:avLst/>
            <a:gdLst/>
            <a:ahLst/>
            <a:cxnLst/>
            <a:rect r="r" b="b" t="t" l="l"/>
            <a:pathLst>
              <a:path h="3748859" w="4848524">
                <a:moveTo>
                  <a:pt x="0" y="0"/>
                </a:moveTo>
                <a:lnTo>
                  <a:pt x="4848524" y="0"/>
                </a:lnTo>
                <a:lnTo>
                  <a:pt x="4848524"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3175382" y="4300252"/>
            <a:ext cx="4825937" cy="3337287"/>
          </a:xfrm>
          <a:custGeom>
            <a:avLst/>
            <a:gdLst/>
            <a:ahLst/>
            <a:cxnLst/>
            <a:rect r="r" b="b" t="t" l="l"/>
            <a:pathLst>
              <a:path h="3337287" w="4825937">
                <a:moveTo>
                  <a:pt x="0" y="0"/>
                </a:moveTo>
                <a:lnTo>
                  <a:pt x="4825937" y="0"/>
                </a:lnTo>
                <a:lnTo>
                  <a:pt x="4825937" y="3337287"/>
                </a:lnTo>
                <a:lnTo>
                  <a:pt x="0" y="3337287"/>
                </a:lnTo>
                <a:lnTo>
                  <a:pt x="0" y="0"/>
                </a:lnTo>
                <a:close/>
              </a:path>
            </a:pathLst>
          </a:custGeom>
          <a:blipFill>
            <a:blip r:embed="rId9"/>
            <a:stretch>
              <a:fillRect l="-933" t="0" r="-933" b="0"/>
            </a:stretch>
          </a:blipFill>
        </p:spPr>
      </p:sp>
      <p:sp>
        <p:nvSpPr>
          <p:cNvPr name="TextBox 8" id="8"/>
          <p:cNvSpPr txBox="true"/>
          <p:nvPr/>
        </p:nvSpPr>
        <p:spPr>
          <a:xfrm rot="0">
            <a:off x="518337" y="3437275"/>
            <a:ext cx="12458570" cy="7338383"/>
          </a:xfrm>
          <a:prstGeom prst="rect">
            <a:avLst/>
          </a:prstGeom>
        </p:spPr>
        <p:txBody>
          <a:bodyPr anchor="t" rtlCol="false" tIns="0" lIns="0" bIns="0" rIns="0">
            <a:spAutoFit/>
          </a:bodyPr>
          <a:lstStyle/>
          <a:p>
            <a:pPr algn="just" marL="788217" indent="-394108" lvl="1">
              <a:lnSpc>
                <a:spcPts val="4198"/>
              </a:lnSpc>
              <a:buFont typeface="Arial"/>
              <a:buChar char="•"/>
            </a:pPr>
            <a:r>
              <a:rPr lang="en-US" sz="3650">
                <a:solidFill>
                  <a:srgbClr val="2F3954"/>
                </a:solidFill>
                <a:latin typeface="ไอติม"/>
                <a:ea typeface="ไอติม"/>
                <a:cs typeface="ไอติม"/>
                <a:sym typeface="ไอติม"/>
              </a:rPr>
              <a:t>Assisted-Feeding Robots: A medical device intended to compensate for the function of a human arm during feeding.</a:t>
            </a:r>
          </a:p>
          <a:p>
            <a:pPr algn="just" marL="1576434" indent="-525478" lvl="2">
              <a:lnSpc>
                <a:spcPts val="4198"/>
              </a:lnSpc>
              <a:buFont typeface="Arial"/>
              <a:buChar char="⚬"/>
            </a:pPr>
            <a:r>
              <a:rPr lang="en-US" sz="3650">
                <a:solidFill>
                  <a:srgbClr val="2F3954"/>
                </a:solidFill>
                <a:latin typeface="ไอติม"/>
                <a:ea typeface="ไอติม"/>
                <a:cs typeface="ไอติม"/>
                <a:sym typeface="ไอติม"/>
              </a:rPr>
              <a:t>Obi in the US: Global leader in robotic self-feeding technology</a:t>
            </a:r>
          </a:p>
          <a:p>
            <a:pPr algn="just" marL="1576434" indent="-525478" lvl="2">
              <a:lnSpc>
                <a:spcPts val="4198"/>
              </a:lnSpc>
              <a:buFont typeface="Arial"/>
              <a:buChar char="⚬"/>
            </a:pPr>
            <a:r>
              <a:rPr lang="en-US" sz="3650">
                <a:solidFill>
                  <a:srgbClr val="2F3954"/>
                </a:solidFill>
                <a:latin typeface="ไอติม"/>
                <a:ea typeface="ไอติม"/>
                <a:cs typeface="ไอติม"/>
                <a:sym typeface="ไอติม"/>
              </a:rPr>
              <a:t>University of Washington: Robotic feeding assistance for people with motor impairments</a:t>
            </a:r>
          </a:p>
          <a:p>
            <a:pPr algn="just" marL="1576434" indent="-525478" lvl="2">
              <a:lnSpc>
                <a:spcPts val="4198"/>
              </a:lnSpc>
              <a:buFont typeface="Arial"/>
              <a:buChar char="⚬"/>
            </a:pPr>
            <a:r>
              <a:rPr lang="en-US" sz="3650">
                <a:solidFill>
                  <a:srgbClr val="2F3954"/>
                </a:solidFill>
                <a:latin typeface="ไอติม"/>
                <a:ea typeface="ไอติม"/>
                <a:cs typeface="ไอติม"/>
                <a:sym typeface="ไอติม"/>
              </a:rPr>
              <a:t>Northwood Atlantic Canada: Utilization of robotic feeders</a:t>
            </a:r>
          </a:p>
          <a:p>
            <a:pPr algn="just" marL="788217" indent="-394108" lvl="1">
              <a:lnSpc>
                <a:spcPts val="4198"/>
              </a:lnSpc>
              <a:buFont typeface="Arial"/>
              <a:buChar char="•"/>
            </a:pPr>
            <a:r>
              <a:rPr lang="en-US" sz="3650">
                <a:solidFill>
                  <a:srgbClr val="2F3954"/>
                </a:solidFill>
                <a:latin typeface="ไอติม"/>
                <a:ea typeface="ไอติม"/>
                <a:cs typeface="ไอติม"/>
                <a:sym typeface="ไอติม"/>
              </a:rPr>
              <a:t>Assisted-feeding robots restore self-feeding performance.</a:t>
            </a:r>
          </a:p>
          <a:p>
            <a:pPr algn="just" marL="788217" indent="-394108" lvl="1">
              <a:lnSpc>
                <a:spcPts val="4198"/>
              </a:lnSpc>
              <a:buFont typeface="Arial"/>
              <a:buChar char="•"/>
            </a:pPr>
            <a:r>
              <a:rPr lang="en-US" sz="3650">
                <a:solidFill>
                  <a:srgbClr val="2F3954"/>
                </a:solidFill>
                <a:latin typeface="ไอติม"/>
                <a:ea typeface="ไอติม"/>
                <a:cs typeface="ไอติม"/>
                <a:sym typeface="ไอติม"/>
              </a:rPr>
              <a:t>Assisted-feeding robots a</a:t>
            </a:r>
            <a:r>
              <a:rPr lang="en-US" sz="3650">
                <a:solidFill>
                  <a:srgbClr val="2F3954"/>
                </a:solidFill>
                <a:latin typeface="ไอติม"/>
                <a:ea typeface="ไอติม"/>
                <a:cs typeface="ไอติม"/>
                <a:sym typeface="ไอติม"/>
              </a:rPr>
              <a:t>llow people to eat what they want and when they want.</a:t>
            </a:r>
          </a:p>
          <a:p>
            <a:pPr algn="r">
              <a:lnSpc>
                <a:spcPts val="4198"/>
              </a:lnSpc>
            </a:pPr>
            <a:r>
              <a:rPr lang="en-US" sz="3650">
                <a:solidFill>
                  <a:srgbClr val="2F3954"/>
                </a:solidFill>
                <a:latin typeface="ไอติม"/>
                <a:ea typeface="ไอติม"/>
                <a:cs typeface="ไอติม"/>
                <a:sym typeface="ไอติม"/>
              </a:rPr>
              <a:t>(Obi, 2023; Miller, 2025; Park et al., 2020)</a:t>
            </a:r>
          </a:p>
          <a:p>
            <a:pPr algn="just">
              <a:lnSpc>
                <a:spcPts val="4198"/>
              </a:lnSpc>
            </a:pPr>
          </a:p>
        </p:txBody>
      </p:sp>
      <p:sp>
        <p:nvSpPr>
          <p:cNvPr name="TextBox 9" id="9"/>
          <p:cNvSpPr txBox="true"/>
          <p:nvPr/>
        </p:nvSpPr>
        <p:spPr>
          <a:xfrm rot="0">
            <a:off x="1916131" y="200025"/>
            <a:ext cx="14455738" cy="35636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NOVEL IDEA-ASSISTED FEEDING ROBOTS IN HOSPITALS</a:t>
            </a:r>
          </a:p>
        </p:txBody>
      </p:sp>
      <p:sp>
        <p:nvSpPr>
          <p:cNvPr name="TextBox 10" id="10"/>
          <p:cNvSpPr txBox="true"/>
          <p:nvPr/>
        </p:nvSpPr>
        <p:spPr>
          <a:xfrm rot="0">
            <a:off x="14054472" y="7772400"/>
            <a:ext cx="3691533" cy="266700"/>
          </a:xfrm>
          <a:prstGeom prst="rect">
            <a:avLst/>
          </a:prstGeom>
        </p:spPr>
        <p:txBody>
          <a:bodyPr anchor="t" rtlCol="false" tIns="0" lIns="0" bIns="0" rIns="0">
            <a:spAutoFit/>
          </a:bodyPr>
          <a:lstStyle/>
          <a:p>
            <a:pPr algn="l">
              <a:lnSpc>
                <a:spcPts val="2100"/>
              </a:lnSpc>
            </a:pPr>
            <a:r>
              <a:rPr lang="en-US" sz="1500" u="sng">
                <a:solidFill>
                  <a:srgbClr val="2F3954"/>
                </a:solidFill>
                <a:latin typeface="ไอติม"/>
                <a:ea typeface="ไอติม"/>
                <a:cs typeface="ไอติม"/>
                <a:sym typeface="ไอติม"/>
                <a:hlinkClick r:id="rId10" tooltip="https://doi.org/10.1016/j.robot.2019.103344"/>
              </a:rPr>
              <a:t>https://doi.org/10.1016/j.robot.2019.103344</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4"/>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4"/>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96611" y="1727736"/>
            <a:ext cx="14582474" cy="9433883"/>
          </a:xfrm>
          <a:prstGeom prst="rect">
            <a:avLst/>
          </a:prstGeom>
        </p:spPr>
        <p:txBody>
          <a:bodyPr anchor="t" rtlCol="false" tIns="0" lIns="0" bIns="0" rIns="0">
            <a:spAutoFit/>
          </a:bodyPr>
          <a:lstStyle/>
          <a:p>
            <a:pPr algn="just" marL="788217" indent="-394108" lvl="1">
              <a:lnSpc>
                <a:spcPts val="4198"/>
              </a:lnSpc>
              <a:buFont typeface="Arial"/>
              <a:buChar char="•"/>
            </a:pPr>
            <a:r>
              <a:rPr lang="en-US" sz="3650">
                <a:solidFill>
                  <a:srgbClr val="2F3954"/>
                </a:solidFill>
                <a:latin typeface="ไอติม"/>
                <a:ea typeface="ไอติม"/>
                <a:cs typeface="ไอติม"/>
                <a:sym typeface="ไอติม"/>
              </a:rPr>
              <a:t>United States: Obi &amp; Robotic Feeding Assistant</a:t>
            </a:r>
          </a:p>
          <a:p>
            <a:pPr algn="just" marL="1576434" indent="-525478" lvl="2">
              <a:lnSpc>
                <a:spcPts val="4198"/>
              </a:lnSpc>
              <a:buFont typeface="Arial"/>
              <a:buChar char="⚬"/>
            </a:pPr>
            <a:r>
              <a:rPr lang="en-US" sz="3650">
                <a:solidFill>
                  <a:srgbClr val="2F3954"/>
                </a:solidFill>
                <a:latin typeface="ไอติม"/>
                <a:ea typeface="ไอติม"/>
                <a:cs typeface="ไอติม"/>
                <a:sym typeface="ไอติม"/>
              </a:rPr>
              <a:t>https://meetobi.com/?srsltid=AfmBOooUM0EJkGCtyLv8vkbhn6fN5xcaoEl7X4SNB-5_6BY5Ie_QKJwd</a:t>
            </a:r>
          </a:p>
          <a:p>
            <a:pPr algn="just" marL="1576434" indent="-525478" lvl="2">
              <a:lnSpc>
                <a:spcPts val="4198"/>
              </a:lnSpc>
              <a:buFont typeface="Arial"/>
              <a:buChar char="⚬"/>
            </a:pPr>
            <a:r>
              <a:rPr lang="en-US" sz="3650">
                <a:solidFill>
                  <a:srgbClr val="2F3954"/>
                </a:solidFill>
                <a:latin typeface="ไอติม"/>
                <a:ea typeface="ไอติม"/>
                <a:cs typeface="ไอติม"/>
                <a:sym typeface="ไอติม"/>
              </a:rPr>
              <a:t>https://www.opb.org/article/2025/03/31/think-out-loud-robotic-feeding-assistant-robotics-motot-impairments-food-disabilities-caregivers/</a:t>
            </a:r>
          </a:p>
          <a:p>
            <a:pPr algn="just" marL="1576434" indent="-525478" lvl="2">
              <a:lnSpc>
                <a:spcPts val="4198"/>
              </a:lnSpc>
              <a:buFont typeface="Arial"/>
              <a:buChar char="⚬"/>
            </a:pPr>
            <a:r>
              <a:rPr lang="en-US" sz="3650">
                <a:solidFill>
                  <a:srgbClr val="2F3954"/>
                </a:solidFill>
                <a:latin typeface="ไอติม"/>
                <a:ea typeface="ไอติม"/>
                <a:cs typeface="ไอติม"/>
                <a:sym typeface="ไอติม"/>
              </a:rPr>
              <a:t>https://hai.stanford.edu/news/building-precise-assistive-feeding-robot-can-handle-any-meal</a:t>
            </a:r>
          </a:p>
          <a:p>
            <a:pPr algn="just" marL="788217" indent="-394108" lvl="1">
              <a:lnSpc>
                <a:spcPts val="4198"/>
              </a:lnSpc>
              <a:buFont typeface="Arial"/>
              <a:buChar char="•"/>
            </a:pPr>
            <a:r>
              <a:rPr lang="en-US" sz="3650">
                <a:solidFill>
                  <a:srgbClr val="2F3954"/>
                </a:solidFill>
                <a:latin typeface="ไอติม"/>
                <a:ea typeface="ไอติม"/>
                <a:cs typeface="ไอติม"/>
                <a:sym typeface="ไอติม"/>
              </a:rPr>
              <a:t>Northwood Atlantic Canada: Robot Feeders</a:t>
            </a:r>
          </a:p>
          <a:p>
            <a:pPr algn="just" marL="1576434" indent="-525478" lvl="2">
              <a:lnSpc>
                <a:spcPts val="4198"/>
              </a:lnSpc>
              <a:buFont typeface="Arial"/>
              <a:buChar char="⚬"/>
            </a:pPr>
            <a:r>
              <a:rPr lang="en-US" sz="3650">
                <a:solidFill>
                  <a:srgbClr val="2F3954"/>
                </a:solidFill>
                <a:latin typeface="ไอติม"/>
                <a:ea typeface="ไอติม"/>
                <a:cs typeface="ไอติม"/>
                <a:sym typeface="ไอติม"/>
              </a:rPr>
              <a:t>https://www.canhealth.com/2025/02/28/restoring-mealtime-independence-robotic-feeders-empower-people/</a:t>
            </a:r>
          </a:p>
          <a:p>
            <a:pPr algn="just" marL="788217" indent="-394108" lvl="1">
              <a:lnSpc>
                <a:spcPts val="4198"/>
              </a:lnSpc>
              <a:buFont typeface="Arial"/>
              <a:buChar char="•"/>
            </a:pPr>
            <a:r>
              <a:rPr lang="en-US" sz="3650">
                <a:solidFill>
                  <a:srgbClr val="2F3954"/>
                </a:solidFill>
                <a:latin typeface="ไอติม"/>
                <a:ea typeface="ไอติม"/>
                <a:cs typeface="ไอติม"/>
                <a:sym typeface="ไอติม"/>
              </a:rPr>
              <a:t>The US have taken the lead to implement the idea of assisted feeding robots.</a:t>
            </a:r>
          </a:p>
          <a:p>
            <a:pPr algn="just" marL="788217" indent="-394108" lvl="1">
              <a:lnSpc>
                <a:spcPts val="4198"/>
              </a:lnSpc>
              <a:buFont typeface="Arial"/>
              <a:buChar char="•"/>
            </a:pPr>
            <a:r>
              <a:rPr lang="en-US" sz="3650">
                <a:solidFill>
                  <a:srgbClr val="2F3954"/>
                </a:solidFill>
                <a:latin typeface="ไอติม"/>
                <a:ea typeface="ไอติม"/>
                <a:cs typeface="ไอติม"/>
                <a:sym typeface="ไอติม"/>
              </a:rPr>
              <a:t>British Columbia has not implemented the idea of assisted feeding robots yet.</a:t>
            </a:r>
          </a:p>
          <a:p>
            <a:pPr algn="just">
              <a:lnSpc>
                <a:spcPts val="4198"/>
              </a:lnSpc>
            </a:pPr>
          </a:p>
          <a:p>
            <a:pPr algn="just">
              <a:lnSpc>
                <a:spcPts val="4198"/>
              </a:lnSpc>
            </a:pPr>
          </a:p>
        </p:txBody>
      </p:sp>
      <p:sp>
        <p:nvSpPr>
          <p:cNvPr name="Freeform 8" id="8"/>
          <p:cNvSpPr/>
          <p:nvPr/>
        </p:nvSpPr>
        <p:spPr>
          <a:xfrm flipH="false" flipV="false" rot="0">
            <a:off x="14751498" y="2235567"/>
            <a:ext cx="3410890" cy="3336416"/>
          </a:xfrm>
          <a:custGeom>
            <a:avLst/>
            <a:gdLst/>
            <a:ahLst/>
            <a:cxnLst/>
            <a:rect r="r" b="b" t="t" l="l"/>
            <a:pathLst>
              <a:path h="3336416" w="3410890">
                <a:moveTo>
                  <a:pt x="0" y="0"/>
                </a:moveTo>
                <a:lnTo>
                  <a:pt x="3410890" y="0"/>
                </a:lnTo>
                <a:lnTo>
                  <a:pt x="3410890" y="3336416"/>
                </a:lnTo>
                <a:lnTo>
                  <a:pt x="0" y="3336416"/>
                </a:lnTo>
                <a:lnTo>
                  <a:pt x="0" y="0"/>
                </a:lnTo>
                <a:close/>
              </a:path>
            </a:pathLst>
          </a:custGeom>
          <a:blipFill>
            <a:blip r:embed="rId9"/>
            <a:stretch>
              <a:fillRect l="0" t="0" r="0" b="0"/>
            </a:stretch>
          </a:blipFill>
        </p:spPr>
      </p:sp>
      <p:sp>
        <p:nvSpPr>
          <p:cNvPr name="Freeform 9" id="9"/>
          <p:cNvSpPr/>
          <p:nvPr/>
        </p:nvSpPr>
        <p:spPr>
          <a:xfrm flipH="false" flipV="false" rot="0">
            <a:off x="14779085" y="5968896"/>
            <a:ext cx="3383303" cy="3380049"/>
          </a:xfrm>
          <a:custGeom>
            <a:avLst/>
            <a:gdLst/>
            <a:ahLst/>
            <a:cxnLst/>
            <a:rect r="r" b="b" t="t" l="l"/>
            <a:pathLst>
              <a:path h="3380049" w="3383303">
                <a:moveTo>
                  <a:pt x="0" y="0"/>
                </a:moveTo>
                <a:lnTo>
                  <a:pt x="3383303" y="0"/>
                </a:lnTo>
                <a:lnTo>
                  <a:pt x="3383303" y="3380049"/>
                </a:lnTo>
                <a:lnTo>
                  <a:pt x="0" y="3380049"/>
                </a:lnTo>
                <a:lnTo>
                  <a:pt x="0" y="0"/>
                </a:lnTo>
                <a:close/>
              </a:path>
            </a:pathLst>
          </a:custGeom>
          <a:blipFill>
            <a:blip r:embed="rId10"/>
            <a:stretch>
              <a:fillRect l="0" t="-7462" r="0" b="-9316"/>
            </a:stretch>
          </a:blipFill>
        </p:spPr>
      </p:sp>
      <p:sp>
        <p:nvSpPr>
          <p:cNvPr name="TextBox 10" id="10"/>
          <p:cNvSpPr txBox="true"/>
          <p:nvPr/>
        </p:nvSpPr>
        <p:spPr>
          <a:xfrm rot="0">
            <a:off x="3810660" y="200025"/>
            <a:ext cx="10666680" cy="12395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GOOGLE SEARCH</a:t>
            </a:r>
          </a:p>
        </p:txBody>
      </p:sp>
      <p:sp>
        <p:nvSpPr>
          <p:cNvPr name="TextBox 11" id="11"/>
          <p:cNvSpPr txBox="true"/>
          <p:nvPr/>
        </p:nvSpPr>
        <p:spPr>
          <a:xfrm rot="0">
            <a:off x="14779085" y="9310845"/>
            <a:ext cx="3485108" cy="266700"/>
          </a:xfrm>
          <a:prstGeom prst="rect">
            <a:avLst/>
          </a:prstGeom>
        </p:spPr>
        <p:txBody>
          <a:bodyPr anchor="t" rtlCol="false" tIns="0" lIns="0" bIns="0" rIns="0">
            <a:spAutoFit/>
          </a:bodyPr>
          <a:lstStyle/>
          <a:p>
            <a:pPr algn="l">
              <a:lnSpc>
                <a:spcPts val="2100"/>
              </a:lnSpc>
            </a:pPr>
            <a:r>
              <a:rPr lang="en-US" sz="1500" u="sng">
                <a:solidFill>
                  <a:srgbClr val="2F3954"/>
                </a:solidFill>
                <a:latin typeface="ไอติม"/>
                <a:ea typeface="ไอติม"/>
                <a:cs typeface="ไอติม"/>
                <a:sym typeface="ไอติม"/>
                <a:hlinkClick r:id="rId11" tooltip="https://doi.org/10.1177/172988062311835"/>
              </a:rPr>
              <a:t>https://doi.org/10.1177/172988062311835</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10050803">
            <a:off x="15963575" y="-1526554"/>
            <a:ext cx="1980929" cy="3394116"/>
          </a:xfrm>
          <a:custGeom>
            <a:avLst/>
            <a:gdLst/>
            <a:ahLst/>
            <a:cxnLst/>
            <a:rect r="r" b="b" t="t" l="l"/>
            <a:pathLst>
              <a:path h="3394116" w="1980929">
                <a:moveTo>
                  <a:pt x="0" y="0"/>
                </a:moveTo>
                <a:lnTo>
                  <a:pt x="1980930" y="0"/>
                </a:lnTo>
                <a:lnTo>
                  <a:pt x="1980930" y="3394116"/>
                </a:lnTo>
                <a:lnTo>
                  <a:pt x="0" y="33941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897474" y="238125"/>
            <a:ext cx="9925730" cy="1414600"/>
          </a:xfrm>
          <a:prstGeom prst="rect">
            <a:avLst/>
          </a:prstGeom>
        </p:spPr>
        <p:txBody>
          <a:bodyPr anchor="t" rtlCol="false" tIns="0" lIns="0" bIns="0" rIns="0">
            <a:spAutoFit/>
          </a:bodyPr>
          <a:lstStyle/>
          <a:p>
            <a:pPr algn="ctr">
              <a:lnSpc>
                <a:spcPts val="10551"/>
              </a:lnSpc>
            </a:pPr>
            <a:r>
              <a:rPr lang="en-US" sz="10878">
                <a:solidFill>
                  <a:srgbClr val="2F3954"/>
                </a:solidFill>
                <a:latin typeface="Sniglet"/>
                <a:ea typeface="Sniglet"/>
                <a:cs typeface="Sniglet"/>
                <a:sym typeface="Sniglet"/>
              </a:rPr>
              <a:t>NARRATION</a:t>
            </a:r>
          </a:p>
        </p:txBody>
      </p:sp>
      <p:sp>
        <p:nvSpPr>
          <p:cNvPr name="TextBox 7" id="7"/>
          <p:cNvSpPr txBox="true"/>
          <p:nvPr/>
        </p:nvSpPr>
        <p:spPr>
          <a:xfrm rot="0">
            <a:off x="0" y="1652725"/>
            <a:ext cx="18288000" cy="8608695"/>
          </a:xfrm>
          <a:prstGeom prst="rect">
            <a:avLst/>
          </a:prstGeom>
        </p:spPr>
        <p:txBody>
          <a:bodyPr anchor="t" rtlCol="false" tIns="0" lIns="0" bIns="0" rIns="0">
            <a:spAutoFit/>
          </a:bodyPr>
          <a:lstStyle/>
          <a:p>
            <a:pPr algn="l">
              <a:lnSpc>
                <a:spcPts val="3104"/>
              </a:lnSpc>
            </a:pPr>
            <a:r>
              <a:rPr lang="en-US" sz="2699">
                <a:solidFill>
                  <a:srgbClr val="2F3954"/>
                </a:solidFill>
                <a:latin typeface="ไอติม"/>
                <a:ea typeface="ไอติม"/>
                <a:cs typeface="ไอติม"/>
                <a:sym typeface="ไอติม"/>
              </a:rPr>
              <a:t>          Miss Allie Watson, a 40-year-old woman, was admitted to the hospital after suffering a stroke. The protocol for hot strokes was initiated, and she required hospitalization for close monitoring. Post-stroke, Allie faced significant challenges, including a right-sided deficit characterized by facial droop and weakness in her right arm. </a:t>
            </a:r>
          </a:p>
          <a:p>
            <a:pPr algn="l">
              <a:lnSpc>
                <a:spcPts val="3104"/>
              </a:lnSpc>
            </a:pPr>
            <a:r>
              <a:rPr lang="en-US" sz="2699">
                <a:solidFill>
                  <a:srgbClr val="2F3954"/>
                </a:solidFill>
                <a:latin typeface="ไอติม"/>
                <a:ea typeface="ไอติม"/>
                <a:cs typeface="ไอติม"/>
                <a:sym typeface="ไอติม"/>
              </a:rPr>
              <a:t>          After her transfer to the rehabilitation unit, Allie found it difficult to feed herself due to her right-sided weakness, impacting her ability to chew and manage her meals effectively. This led to frustration, particularly as her weight dropped from 65.6 kg to 61.3 kg within a week, compounded by a lack of family support. She also appeared dehydrated and weak. </a:t>
            </a:r>
          </a:p>
          <a:p>
            <a:pPr algn="l">
              <a:lnSpc>
                <a:spcPts val="3104"/>
              </a:lnSpc>
            </a:pPr>
            <a:r>
              <a:rPr lang="en-US" sz="2699">
                <a:solidFill>
                  <a:srgbClr val="2F3954"/>
                </a:solidFill>
                <a:latin typeface="ไอติม"/>
                <a:ea typeface="ไอติม"/>
                <a:cs typeface="ไอติม"/>
                <a:sym typeface="ไอติม"/>
              </a:rPr>
              <a:t>          During her hospital stay, Allie had a remarkable encounter with a robot named Row, which recognized her condition and introduced itself. Row supported her by bringing meal trays, providing companionship during meals, and assisting her with eating. Allie was pleasantly surprised by Row's capabilities and interaction style, which made her feel understood. </a:t>
            </a:r>
          </a:p>
          <a:p>
            <a:pPr algn="l">
              <a:lnSpc>
                <a:spcPts val="3104"/>
              </a:lnSpc>
            </a:pPr>
            <a:r>
              <a:rPr lang="en-US" sz="2699">
                <a:solidFill>
                  <a:srgbClr val="2F3954"/>
                </a:solidFill>
                <a:latin typeface="ไอติม"/>
                <a:ea typeface="ไอติม"/>
                <a:cs typeface="ไอติม"/>
                <a:sym typeface="ไอติม"/>
              </a:rPr>
              <a:t>          Over the nearly three months in the hospital, Allie focused on regaining her strength and adapting to her new circumstances. With Row's help, her calorie intake improved significantly, enabling her to gain weight back up to 66 kg after three months. Allie grew stronger and remained in great spirits, ultimately expressing her gratitude to Row as she prepared for discharge. She acknowledged that Row played a crucial role in her recovery, praising the technological advancements that had positively impacted her journey. </a:t>
            </a:r>
          </a:p>
          <a:p>
            <a:pPr algn="l">
              <a:lnSpc>
                <a:spcPts val="3104"/>
              </a:lnSpc>
            </a:pPr>
            <a:r>
              <a:rPr lang="en-US" sz="2699">
                <a:solidFill>
                  <a:srgbClr val="2F3954"/>
                </a:solidFill>
                <a:latin typeface="ไอติม"/>
                <a:ea typeface="ไอติม"/>
                <a:cs typeface="ไอติม"/>
                <a:sym typeface="ไอติม"/>
              </a:rPr>
              <a:t>          After her hospital stay, Row continued to assist Allie at home for a month to help maintain her new nutritional baseline under hospital loan program. They worked together to maintain proper calorie intake and weight at home. </a:t>
            </a:r>
          </a:p>
          <a:p>
            <a:pPr algn="l">
              <a:lnSpc>
                <a:spcPts val="3104"/>
              </a:lnSpc>
            </a:pPr>
            <a:r>
              <a:rPr lang="en-US" sz="2699">
                <a:solidFill>
                  <a:srgbClr val="2F3954"/>
                </a:solidFill>
                <a:latin typeface="ไอติม"/>
                <a:ea typeface="ไอติม"/>
                <a:cs typeface="ไอติม"/>
                <a:sym typeface="ไอติม"/>
              </a:rPr>
              <a:t>          The use of robots like Row in hospitals has led to notable improvements in patient outcomes, particularly among stroke victims. The introduction of assisted feeding robots resulted in a marked reduction in malnutrition rates, increased calorie intake, better weight management, fewer nasogastric tube insertions, and decreased hospital readmissions. Patients reported feeling more energized and showed greater recovery rates, highlighting the positive impact of assisted-feeding robots technology in healthcare.</a:t>
            </a:r>
          </a:p>
          <a:p>
            <a:pPr algn="l">
              <a:lnSpc>
                <a:spcPts val="3104"/>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1498136" y="3588346"/>
            <a:ext cx="18751215" cy="20481146"/>
          </a:xfrm>
          <a:custGeom>
            <a:avLst/>
            <a:gdLst/>
            <a:ahLst/>
            <a:cxnLst/>
            <a:rect r="r" b="b" t="t" l="l"/>
            <a:pathLst>
              <a:path h="20481146" w="18751215">
                <a:moveTo>
                  <a:pt x="0" y="0"/>
                </a:moveTo>
                <a:lnTo>
                  <a:pt x="18751216" y="0"/>
                </a:lnTo>
                <a:lnTo>
                  <a:pt x="18751216" y="20481146"/>
                </a:lnTo>
                <a:lnTo>
                  <a:pt x="0" y="20481146"/>
                </a:lnTo>
                <a:lnTo>
                  <a:pt x="0" y="0"/>
                </a:lnTo>
                <a:close/>
              </a:path>
            </a:pathLst>
          </a:custGeom>
          <a:blipFill>
            <a:blip r:embed="rId3"/>
            <a:stretch>
              <a:fillRect l="0" t="0" r="0" b="0"/>
            </a:stretch>
          </a:blipFill>
        </p:spPr>
      </p:sp>
      <p:sp>
        <p:nvSpPr>
          <p:cNvPr name="Freeform 4" id="4"/>
          <p:cNvSpPr/>
          <p:nvPr/>
        </p:nvSpPr>
        <p:spPr>
          <a:xfrm flipH="false" flipV="false" rot="0">
            <a:off x="10225895" y="-12914637"/>
            <a:ext cx="18751215" cy="20481146"/>
          </a:xfrm>
          <a:custGeom>
            <a:avLst/>
            <a:gdLst/>
            <a:ahLst/>
            <a:cxnLst/>
            <a:rect r="r" b="b" t="t" l="l"/>
            <a:pathLst>
              <a:path h="20481146" w="18751215">
                <a:moveTo>
                  <a:pt x="0" y="0"/>
                </a:moveTo>
                <a:lnTo>
                  <a:pt x="18751215" y="0"/>
                </a:lnTo>
                <a:lnTo>
                  <a:pt x="18751215" y="20481146"/>
                </a:lnTo>
                <a:lnTo>
                  <a:pt x="0" y="20481146"/>
                </a:lnTo>
                <a:lnTo>
                  <a:pt x="0" y="0"/>
                </a:lnTo>
                <a:close/>
              </a:path>
            </a:pathLst>
          </a:custGeom>
          <a:blipFill>
            <a:blip r:embed="rId3"/>
            <a:stretch>
              <a:fillRect l="0" t="0" r="0" b="0"/>
            </a:stretch>
          </a:blipFill>
        </p:spPr>
      </p:sp>
      <p:sp>
        <p:nvSpPr>
          <p:cNvPr name="Freeform 5" id="5"/>
          <p:cNvSpPr/>
          <p:nvPr/>
        </p:nvSpPr>
        <p:spPr>
          <a:xfrm flipH="false" flipV="false" rot="0">
            <a:off x="-659074" y="-1090165"/>
            <a:ext cx="6301816" cy="7059061"/>
          </a:xfrm>
          <a:custGeom>
            <a:avLst/>
            <a:gdLst/>
            <a:ahLst/>
            <a:cxnLst/>
            <a:rect r="r" b="b" t="t" l="l"/>
            <a:pathLst>
              <a:path h="7059061" w="6301816">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true" rot="0">
            <a:off x="12763072" y="4036979"/>
            <a:ext cx="6301816" cy="7059061"/>
          </a:xfrm>
          <a:custGeom>
            <a:avLst/>
            <a:gdLst/>
            <a:ahLst/>
            <a:cxnLst/>
            <a:rect r="r" b="b" t="t" l="l"/>
            <a:pathLst>
              <a:path h="7059061" w="6301816">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28510" y="8377371"/>
            <a:ext cx="4939574" cy="3819258"/>
          </a:xfrm>
          <a:custGeom>
            <a:avLst/>
            <a:gdLst/>
            <a:ahLst/>
            <a:cxnLst/>
            <a:rect r="r" b="b" t="t" l="l"/>
            <a:pathLst>
              <a:path h="3819258" w="4939574">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800000">
            <a:off x="13993708" y="-1675435"/>
            <a:ext cx="4848524" cy="3748859"/>
          </a:xfrm>
          <a:custGeom>
            <a:avLst/>
            <a:gdLst/>
            <a:ahLst/>
            <a:cxnLst/>
            <a:rect r="r" b="b" t="t" l="l"/>
            <a:pathLst>
              <a:path h="3748859" w="4848524">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652278" y="8377371"/>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10050803">
            <a:off x="11418159" y="-1697058"/>
            <a:ext cx="1980929" cy="3394116"/>
          </a:xfrm>
          <a:custGeom>
            <a:avLst/>
            <a:gdLst/>
            <a:ahLst/>
            <a:cxnLst/>
            <a:rect r="r" b="b" t="t" l="l"/>
            <a:pathLst>
              <a:path h="3394116" w="1980929">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0408999" y="2153963"/>
            <a:ext cx="3999249" cy="5979075"/>
          </a:xfrm>
          <a:custGeom>
            <a:avLst/>
            <a:gdLst/>
            <a:ahLst/>
            <a:cxnLst/>
            <a:rect r="r" b="b" t="t" l="l"/>
            <a:pathLst>
              <a:path h="5979075" w="3999249">
                <a:moveTo>
                  <a:pt x="0" y="0"/>
                </a:moveTo>
                <a:lnTo>
                  <a:pt x="3999249" y="0"/>
                </a:lnTo>
                <a:lnTo>
                  <a:pt x="3999249" y="5979074"/>
                </a:lnTo>
                <a:lnTo>
                  <a:pt x="0" y="5979074"/>
                </a:lnTo>
                <a:lnTo>
                  <a:pt x="0" y="0"/>
                </a:lnTo>
                <a:close/>
              </a:path>
            </a:pathLst>
          </a:custGeom>
          <a:blipFill>
            <a:blip r:embed="rId10"/>
            <a:stretch>
              <a:fillRect l="0" t="0" r="0" b="0"/>
            </a:stretch>
          </a:blipFill>
        </p:spPr>
      </p:sp>
      <p:sp>
        <p:nvSpPr>
          <p:cNvPr name="TextBox 12" id="12"/>
          <p:cNvSpPr txBox="true"/>
          <p:nvPr/>
        </p:nvSpPr>
        <p:spPr>
          <a:xfrm rot="0">
            <a:off x="796982" y="3055459"/>
            <a:ext cx="7710592" cy="4195133"/>
          </a:xfrm>
          <a:prstGeom prst="rect">
            <a:avLst/>
          </a:prstGeom>
        </p:spPr>
        <p:txBody>
          <a:bodyPr anchor="t" rtlCol="false" tIns="0" lIns="0" bIns="0" rIns="0">
            <a:spAutoFit/>
          </a:bodyPr>
          <a:lstStyle/>
          <a:p>
            <a:pPr algn="l" marL="788217" indent="-394108" lvl="1">
              <a:lnSpc>
                <a:spcPts val="4198"/>
              </a:lnSpc>
              <a:buFont typeface="Arial"/>
              <a:buChar char="•"/>
            </a:pPr>
            <a:r>
              <a:rPr lang="en-US" sz="3650">
                <a:solidFill>
                  <a:srgbClr val="2F3954"/>
                </a:solidFill>
                <a:latin typeface="ไอติม"/>
                <a:ea typeface="ไอติม"/>
                <a:cs typeface="ไอติม"/>
                <a:sym typeface="ไอติม"/>
              </a:rPr>
              <a:t>Illustrate a weak 40-year-old woman who has suffered a stroke, exhibiting right-sided facial droop and weakness in her right arm in hospital while standing on a weighing scale, crying.</a:t>
            </a:r>
          </a:p>
          <a:p>
            <a:pPr algn="r">
              <a:lnSpc>
                <a:spcPts val="4198"/>
              </a:lnSpc>
            </a:pPr>
            <a:r>
              <a:rPr lang="en-US" sz="3650">
                <a:solidFill>
                  <a:srgbClr val="2F3954"/>
                </a:solidFill>
                <a:latin typeface="ไอติม"/>
                <a:ea typeface="ไอติม"/>
                <a:cs typeface="ไอติม"/>
                <a:sym typeface="ไอติม"/>
              </a:rPr>
              <a:t>(Open AI, 2023)</a:t>
            </a:r>
          </a:p>
          <a:p>
            <a:pPr algn="l">
              <a:lnSpc>
                <a:spcPts val="4198"/>
              </a:lnSpc>
            </a:pPr>
          </a:p>
        </p:txBody>
      </p:sp>
      <p:sp>
        <p:nvSpPr>
          <p:cNvPr name="TextBox 13" id="13"/>
          <p:cNvSpPr txBox="true"/>
          <p:nvPr/>
        </p:nvSpPr>
        <p:spPr>
          <a:xfrm rot="0">
            <a:off x="4011064" y="508952"/>
            <a:ext cx="9982644" cy="1239521"/>
          </a:xfrm>
          <a:prstGeom prst="rect">
            <a:avLst/>
          </a:prstGeom>
        </p:spPr>
        <p:txBody>
          <a:bodyPr anchor="t" rtlCol="false" tIns="0" lIns="0" bIns="0" rIns="0">
            <a:spAutoFit/>
          </a:bodyPr>
          <a:lstStyle/>
          <a:p>
            <a:pPr algn="ctr">
              <a:lnSpc>
                <a:spcPts val="9215"/>
              </a:lnSpc>
            </a:pPr>
            <a:r>
              <a:rPr lang="en-US" sz="9500">
                <a:solidFill>
                  <a:srgbClr val="2F3954"/>
                </a:solidFill>
                <a:latin typeface="Sniglet"/>
                <a:ea typeface="Sniglet"/>
                <a:cs typeface="Sniglet"/>
                <a:sym typeface="Sniglet"/>
              </a:rPr>
              <a:t>IMAGE 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DAGnite7q7k</dc:identifier>
  <dcterms:modified xsi:type="dcterms:W3CDTF">2011-08-01T06:04:30Z</dcterms:modified>
  <cp:revision>1</cp:revision>
  <dc:title>Blue Watercolor Leaves Illustration Presentation</dc:title>
</cp:coreProperties>
</file>