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Albert Sans ExtraBold"/>
      <p:bold r:id="rId29"/>
      <p:boldItalic r:id="rId30"/>
    </p:embeddedFont>
    <p:embeddedFont>
      <p:font typeface="Albert Sans SemiBold"/>
      <p:regular r:id="rId31"/>
      <p:bold r:id="rId32"/>
      <p:italic r:id="rId33"/>
      <p:boldItalic r:id="rId34"/>
    </p:embeddedFont>
    <p:embeddedFont>
      <p:font typeface="Albert Sans"/>
      <p:regular r:id="rId35"/>
      <p:bold r:id="rId36"/>
      <p:italic r:id="rId37"/>
      <p:boldItalic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6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lbertSansExtraBold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lbertSansSemiBold-regular.fntdata"/><Relationship Id="rId30" Type="http://schemas.openxmlformats.org/officeDocument/2006/relationships/font" Target="fonts/AlbertSansExtraBold-boldItalic.fntdata"/><Relationship Id="rId11" Type="http://schemas.openxmlformats.org/officeDocument/2006/relationships/slide" Target="slides/slide7.xml"/><Relationship Id="rId33" Type="http://schemas.openxmlformats.org/officeDocument/2006/relationships/font" Target="fonts/AlbertSansSemiBold-italic.fntdata"/><Relationship Id="rId10" Type="http://schemas.openxmlformats.org/officeDocument/2006/relationships/slide" Target="slides/slide6.xml"/><Relationship Id="rId32" Type="http://schemas.openxmlformats.org/officeDocument/2006/relationships/font" Target="fonts/AlbertSansSemiBold-bold.fntdata"/><Relationship Id="rId13" Type="http://schemas.openxmlformats.org/officeDocument/2006/relationships/slide" Target="slides/slide9.xml"/><Relationship Id="rId35" Type="http://schemas.openxmlformats.org/officeDocument/2006/relationships/font" Target="fonts/AlbertSans-regular.fntdata"/><Relationship Id="rId12" Type="http://schemas.openxmlformats.org/officeDocument/2006/relationships/slide" Target="slides/slide8.xml"/><Relationship Id="rId34" Type="http://schemas.openxmlformats.org/officeDocument/2006/relationships/font" Target="fonts/AlbertSansSemiBold-boldItalic.fntdata"/><Relationship Id="rId15" Type="http://schemas.openxmlformats.org/officeDocument/2006/relationships/slide" Target="slides/slide11.xml"/><Relationship Id="rId37" Type="http://schemas.openxmlformats.org/officeDocument/2006/relationships/font" Target="fonts/AlbertSans-italic.fntdata"/><Relationship Id="rId14" Type="http://schemas.openxmlformats.org/officeDocument/2006/relationships/slide" Target="slides/slide10.xml"/><Relationship Id="rId36" Type="http://schemas.openxmlformats.org/officeDocument/2006/relationships/font" Target="fonts/AlbertSans-bold.fntdata"/><Relationship Id="rId17" Type="http://schemas.openxmlformats.org/officeDocument/2006/relationships/slide" Target="slides/slide13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2.xml"/><Relationship Id="rId38" Type="http://schemas.openxmlformats.org/officeDocument/2006/relationships/font" Target="fonts/AlbertSans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43f1e0eea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43f1e0eea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3f1e0eea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43f1e0eea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828a9bee9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828a9bee9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43f1e0eea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43f1e0eea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828a9bee9_2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6828a9bee9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43f1e0eea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43f1e0eea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3f1e0eea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43f1e0eea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43f1e0eea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43f1e0eea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43f1e0eea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43f1e0eea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43f1e0eeac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43f1e0eeac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68377d076e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68377d076e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3f1e0eeac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43f1e0eeac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8377d076e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68377d076e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f9e629e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f9e629e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f9e629ec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f9e629ec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258269c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1258269c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1258269c9b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1258269c9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6828a9bee9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6828a9bee9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43f1e0eea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43f1e0eea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/>
          <p:nvPr>
            <p:ph type="ctrTitle"/>
          </p:nvPr>
        </p:nvSpPr>
        <p:spPr>
          <a:xfrm>
            <a:off x="713425" y="1392500"/>
            <a:ext cx="4817700" cy="18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13425" y="3341500"/>
            <a:ext cx="48204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964500" y="1593825"/>
            <a:ext cx="4151400" cy="91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subTitle"/>
          </p:nvPr>
        </p:nvSpPr>
        <p:spPr>
          <a:xfrm>
            <a:off x="3964500" y="2265375"/>
            <a:ext cx="4151400" cy="12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 rot="10800000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hasCustomPrompt="1" idx="2" type="title"/>
          </p:nvPr>
        </p:nvSpPr>
        <p:spPr>
          <a:xfrm>
            <a:off x="830061" y="1557075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18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/>
          <p:nvPr>
            <p:ph hasCustomPrompt="1" idx="3" type="title"/>
          </p:nvPr>
        </p:nvSpPr>
        <p:spPr>
          <a:xfrm>
            <a:off x="830061" y="3219091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18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/>
          <p:nvPr>
            <p:ph hasCustomPrompt="1" idx="4" type="title"/>
          </p:nvPr>
        </p:nvSpPr>
        <p:spPr>
          <a:xfrm>
            <a:off x="3535326" y="1557075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18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/>
          <p:nvPr>
            <p:ph hasCustomPrompt="1" idx="5" type="title"/>
          </p:nvPr>
        </p:nvSpPr>
        <p:spPr>
          <a:xfrm>
            <a:off x="3535326" y="3219091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18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/>
          <p:nvPr>
            <p:ph hasCustomPrompt="1" idx="6" type="title"/>
          </p:nvPr>
        </p:nvSpPr>
        <p:spPr>
          <a:xfrm>
            <a:off x="6234601" y="1557075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18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/>
          <p:nvPr>
            <p:ph hasCustomPrompt="1" idx="7" type="title"/>
          </p:nvPr>
        </p:nvSpPr>
        <p:spPr>
          <a:xfrm>
            <a:off x="6234601" y="3219091"/>
            <a:ext cx="734700" cy="44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 sz="18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/>
          <p:nvPr>
            <p:ph idx="1" type="subTitle"/>
          </p:nvPr>
        </p:nvSpPr>
        <p:spPr>
          <a:xfrm>
            <a:off x="719975" y="2156475"/>
            <a:ext cx="23055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8" type="subTitle"/>
          </p:nvPr>
        </p:nvSpPr>
        <p:spPr>
          <a:xfrm>
            <a:off x="3419250" y="2156475"/>
            <a:ext cx="23055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9" type="subTitle"/>
          </p:nvPr>
        </p:nvSpPr>
        <p:spPr>
          <a:xfrm>
            <a:off x="6118525" y="2156475"/>
            <a:ext cx="23055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3" type="subTitle"/>
          </p:nvPr>
        </p:nvSpPr>
        <p:spPr>
          <a:xfrm>
            <a:off x="719975" y="3899998"/>
            <a:ext cx="23055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4" type="subTitle"/>
          </p:nvPr>
        </p:nvSpPr>
        <p:spPr>
          <a:xfrm>
            <a:off x="3419250" y="3899998"/>
            <a:ext cx="23055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5" type="subTitle"/>
          </p:nvPr>
        </p:nvSpPr>
        <p:spPr>
          <a:xfrm>
            <a:off x="6118525" y="3899998"/>
            <a:ext cx="2305500" cy="3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8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8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 rot="10800000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 rot="10800000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type="title"/>
          </p:nvPr>
        </p:nvSpPr>
        <p:spPr>
          <a:xfrm>
            <a:off x="562700" y="535000"/>
            <a:ext cx="50028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562700" y="934750"/>
            <a:ext cx="5002800" cy="6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7" name="Google Shape;77;p16"/>
          <p:cNvSpPr/>
          <p:nvPr>
            <p:ph idx="2" type="pic"/>
          </p:nvPr>
        </p:nvSpPr>
        <p:spPr>
          <a:xfrm>
            <a:off x="5819776" y="0"/>
            <a:ext cx="3324300" cy="51435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sp>
      <p:sp>
        <p:nvSpPr>
          <p:cNvPr id="78" name="Google Shape;78;p16"/>
          <p:cNvSpPr/>
          <p:nvPr>
            <p:ph idx="3" type="pic"/>
          </p:nvPr>
        </p:nvSpPr>
        <p:spPr>
          <a:xfrm>
            <a:off x="0" y="1875150"/>
            <a:ext cx="5742900" cy="32685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>
            <p:ph hasCustomPrompt="1" type="title"/>
          </p:nvPr>
        </p:nvSpPr>
        <p:spPr>
          <a:xfrm>
            <a:off x="1623696" y="2013574"/>
            <a:ext cx="31722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7"/>
          <p:cNvSpPr txBox="1"/>
          <p:nvPr>
            <p:ph idx="1" type="subTitle"/>
          </p:nvPr>
        </p:nvSpPr>
        <p:spPr>
          <a:xfrm>
            <a:off x="1623696" y="2581226"/>
            <a:ext cx="3172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hasCustomPrompt="1" idx="2" type="title"/>
          </p:nvPr>
        </p:nvSpPr>
        <p:spPr>
          <a:xfrm>
            <a:off x="1623696" y="3383748"/>
            <a:ext cx="31722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/>
          <p:nvPr>
            <p:ph idx="3" type="subTitle"/>
          </p:nvPr>
        </p:nvSpPr>
        <p:spPr>
          <a:xfrm>
            <a:off x="1623696" y="3951400"/>
            <a:ext cx="3172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hasCustomPrompt="1" idx="4" type="title"/>
          </p:nvPr>
        </p:nvSpPr>
        <p:spPr>
          <a:xfrm>
            <a:off x="1623696" y="643400"/>
            <a:ext cx="3172200" cy="768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/>
          <p:nvPr>
            <p:ph idx="5" type="subTitle"/>
          </p:nvPr>
        </p:nvSpPr>
        <p:spPr>
          <a:xfrm>
            <a:off x="1623696" y="1211052"/>
            <a:ext cx="31722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937625" y="2682556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2" type="subTitle"/>
          </p:nvPr>
        </p:nvSpPr>
        <p:spPr>
          <a:xfrm>
            <a:off x="3484348" y="2682556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3" type="subTitle"/>
          </p:nvPr>
        </p:nvSpPr>
        <p:spPr>
          <a:xfrm>
            <a:off x="6031075" y="2682556"/>
            <a:ext cx="2175300" cy="15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4" type="subTitle"/>
          </p:nvPr>
        </p:nvSpPr>
        <p:spPr>
          <a:xfrm>
            <a:off x="937625" y="2459736"/>
            <a:ext cx="21753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idx="5" type="subTitle"/>
          </p:nvPr>
        </p:nvSpPr>
        <p:spPr>
          <a:xfrm>
            <a:off x="3484348" y="2459736"/>
            <a:ext cx="21753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idx="6" type="subTitle"/>
          </p:nvPr>
        </p:nvSpPr>
        <p:spPr>
          <a:xfrm>
            <a:off x="6031075" y="2459736"/>
            <a:ext cx="21753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_1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" type="subTitle"/>
          </p:nvPr>
        </p:nvSpPr>
        <p:spPr>
          <a:xfrm>
            <a:off x="2882213" y="1603416"/>
            <a:ext cx="4434900" cy="36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0" name="Google Shape;100;p19"/>
          <p:cNvSpPr txBox="1"/>
          <p:nvPr>
            <p:ph idx="2" type="subTitle"/>
          </p:nvPr>
        </p:nvSpPr>
        <p:spPr>
          <a:xfrm>
            <a:off x="2882213" y="2762910"/>
            <a:ext cx="4434900" cy="36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idx="3" type="subTitle"/>
          </p:nvPr>
        </p:nvSpPr>
        <p:spPr>
          <a:xfrm>
            <a:off x="2899013" y="3909438"/>
            <a:ext cx="4434900" cy="365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aleway"/>
              <a:buNone/>
              <a:defRPr sz="24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4" type="subTitle"/>
          </p:nvPr>
        </p:nvSpPr>
        <p:spPr>
          <a:xfrm>
            <a:off x="2876888" y="1269386"/>
            <a:ext cx="44349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3" name="Google Shape;103;p19"/>
          <p:cNvSpPr txBox="1"/>
          <p:nvPr>
            <p:ph idx="5" type="subTitle"/>
          </p:nvPr>
        </p:nvSpPr>
        <p:spPr>
          <a:xfrm>
            <a:off x="2876888" y="2428886"/>
            <a:ext cx="44349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6" type="subTitle"/>
          </p:nvPr>
        </p:nvSpPr>
        <p:spPr>
          <a:xfrm>
            <a:off x="2893688" y="3575418"/>
            <a:ext cx="4434900" cy="4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" type="subTitle"/>
          </p:nvPr>
        </p:nvSpPr>
        <p:spPr>
          <a:xfrm>
            <a:off x="1354236" y="1312250"/>
            <a:ext cx="2967000" cy="365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9" name="Google Shape;109;p20"/>
          <p:cNvSpPr txBox="1"/>
          <p:nvPr>
            <p:ph idx="2" type="subTitle"/>
          </p:nvPr>
        </p:nvSpPr>
        <p:spPr>
          <a:xfrm>
            <a:off x="1354238" y="1533350"/>
            <a:ext cx="2967000" cy="102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0" name="Google Shape;110;p20"/>
          <p:cNvSpPr txBox="1"/>
          <p:nvPr>
            <p:ph idx="3" type="subTitle"/>
          </p:nvPr>
        </p:nvSpPr>
        <p:spPr>
          <a:xfrm>
            <a:off x="4822764" y="1533350"/>
            <a:ext cx="2967000" cy="102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1" name="Google Shape;111;p20"/>
          <p:cNvSpPr txBox="1"/>
          <p:nvPr>
            <p:ph idx="4" type="subTitle"/>
          </p:nvPr>
        </p:nvSpPr>
        <p:spPr>
          <a:xfrm>
            <a:off x="1354238" y="3119538"/>
            <a:ext cx="2967000" cy="102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5" type="subTitle"/>
          </p:nvPr>
        </p:nvSpPr>
        <p:spPr>
          <a:xfrm>
            <a:off x="4822764" y="3119538"/>
            <a:ext cx="2967000" cy="102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3" name="Google Shape;113;p20"/>
          <p:cNvSpPr txBox="1"/>
          <p:nvPr>
            <p:ph idx="6" type="subTitle"/>
          </p:nvPr>
        </p:nvSpPr>
        <p:spPr>
          <a:xfrm>
            <a:off x="1354236" y="2898438"/>
            <a:ext cx="2967000" cy="365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4" name="Google Shape;114;p20"/>
          <p:cNvSpPr txBox="1"/>
          <p:nvPr>
            <p:ph idx="7" type="subTitle"/>
          </p:nvPr>
        </p:nvSpPr>
        <p:spPr>
          <a:xfrm>
            <a:off x="4822761" y="1312250"/>
            <a:ext cx="2967000" cy="365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5" name="Google Shape;115;p20"/>
          <p:cNvSpPr txBox="1"/>
          <p:nvPr>
            <p:ph idx="8" type="subTitle"/>
          </p:nvPr>
        </p:nvSpPr>
        <p:spPr>
          <a:xfrm>
            <a:off x="4822761" y="2898438"/>
            <a:ext cx="2967000" cy="365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title"/>
          </p:nvPr>
        </p:nvSpPr>
        <p:spPr>
          <a:xfrm>
            <a:off x="4602225" y="2366125"/>
            <a:ext cx="3660300" cy="17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4778573" y="1192325"/>
            <a:ext cx="1117500" cy="841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/>
          <p:nvPr>
            <p:ph idx="3" type="pic"/>
          </p:nvPr>
        </p:nvSpPr>
        <p:spPr>
          <a:xfrm>
            <a:off x="0" y="0"/>
            <a:ext cx="3698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" type="subTitle"/>
          </p:nvPr>
        </p:nvSpPr>
        <p:spPr>
          <a:xfrm>
            <a:off x="872402" y="1613114"/>
            <a:ext cx="19860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2" type="subTitle"/>
          </p:nvPr>
        </p:nvSpPr>
        <p:spPr>
          <a:xfrm>
            <a:off x="3579002" y="1613114"/>
            <a:ext cx="19860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1" name="Google Shape;121;p21"/>
          <p:cNvSpPr txBox="1"/>
          <p:nvPr>
            <p:ph idx="3" type="subTitle"/>
          </p:nvPr>
        </p:nvSpPr>
        <p:spPr>
          <a:xfrm>
            <a:off x="872402" y="3190362"/>
            <a:ext cx="19860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4" type="subTitle"/>
          </p:nvPr>
        </p:nvSpPr>
        <p:spPr>
          <a:xfrm>
            <a:off x="3579000" y="3190362"/>
            <a:ext cx="19860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5" type="subTitle"/>
          </p:nvPr>
        </p:nvSpPr>
        <p:spPr>
          <a:xfrm>
            <a:off x="6285598" y="1613114"/>
            <a:ext cx="19860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6" type="subTitle"/>
          </p:nvPr>
        </p:nvSpPr>
        <p:spPr>
          <a:xfrm>
            <a:off x="6285598" y="3190362"/>
            <a:ext cx="1986000" cy="11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5" name="Google Shape;125;p21"/>
          <p:cNvSpPr txBox="1"/>
          <p:nvPr>
            <p:ph idx="7" type="subTitle"/>
          </p:nvPr>
        </p:nvSpPr>
        <p:spPr>
          <a:xfrm>
            <a:off x="872402" y="1388425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8" type="subTitle"/>
          </p:nvPr>
        </p:nvSpPr>
        <p:spPr>
          <a:xfrm>
            <a:off x="3579002" y="1388425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7" name="Google Shape;127;p21"/>
          <p:cNvSpPr txBox="1"/>
          <p:nvPr>
            <p:ph idx="9" type="subTitle"/>
          </p:nvPr>
        </p:nvSpPr>
        <p:spPr>
          <a:xfrm>
            <a:off x="6285598" y="1388425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13" type="subTitle"/>
          </p:nvPr>
        </p:nvSpPr>
        <p:spPr>
          <a:xfrm>
            <a:off x="872402" y="2970299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14" type="subTitle"/>
          </p:nvPr>
        </p:nvSpPr>
        <p:spPr>
          <a:xfrm>
            <a:off x="3579002" y="2970299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15" type="subTitle"/>
          </p:nvPr>
        </p:nvSpPr>
        <p:spPr>
          <a:xfrm>
            <a:off x="6285598" y="2970299"/>
            <a:ext cx="19860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>
            <p:ph type="ctrTitle"/>
          </p:nvPr>
        </p:nvSpPr>
        <p:spPr>
          <a:xfrm>
            <a:off x="4108650" y="593625"/>
            <a:ext cx="4284000" cy="9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p22"/>
          <p:cNvSpPr txBox="1"/>
          <p:nvPr>
            <p:ph idx="1" type="subTitle"/>
          </p:nvPr>
        </p:nvSpPr>
        <p:spPr>
          <a:xfrm>
            <a:off x="4104150" y="1475950"/>
            <a:ext cx="4288500" cy="9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5" name="Google Shape;135;p22"/>
          <p:cNvSpPr txBox="1"/>
          <p:nvPr/>
        </p:nvSpPr>
        <p:spPr>
          <a:xfrm>
            <a:off x="4191150" y="3801725"/>
            <a:ext cx="4201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Diese Präsentationsvorlage wurde von</a:t>
            </a: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Slidesgo</a:t>
            </a: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erstellt, inklusive Icons von</a:t>
            </a: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Flaticon</a:t>
            </a: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und</a:t>
            </a: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Infografiken &amp; Bildern von</a:t>
            </a:r>
            <a:r>
              <a:rPr b="1"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0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Freepik</a:t>
            </a:r>
            <a:endParaRPr b="1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20000" y="1152475"/>
            <a:ext cx="7704000" cy="3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subTitle"/>
          </p:nvPr>
        </p:nvSpPr>
        <p:spPr>
          <a:xfrm>
            <a:off x="4923136" y="2676600"/>
            <a:ext cx="2505600" cy="12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2" type="subTitle"/>
          </p:nvPr>
        </p:nvSpPr>
        <p:spPr>
          <a:xfrm>
            <a:off x="1715275" y="2676600"/>
            <a:ext cx="2505600" cy="12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3" type="subTitle"/>
          </p:nvPr>
        </p:nvSpPr>
        <p:spPr>
          <a:xfrm>
            <a:off x="1715263" y="2457690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4" type="subTitle"/>
          </p:nvPr>
        </p:nvSpPr>
        <p:spPr>
          <a:xfrm>
            <a:off x="4923137" y="2457690"/>
            <a:ext cx="2505600" cy="36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lt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 rot="10800000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/>
          <p:nvPr>
            <p:ph type="title"/>
          </p:nvPr>
        </p:nvSpPr>
        <p:spPr>
          <a:xfrm>
            <a:off x="720000" y="445025"/>
            <a:ext cx="40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868200" y="1611800"/>
            <a:ext cx="3735900" cy="21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35" name="Google Shape;35;p7"/>
          <p:cNvSpPr/>
          <p:nvPr>
            <p:ph idx="2" type="pic"/>
          </p:nvPr>
        </p:nvSpPr>
        <p:spPr>
          <a:xfrm>
            <a:off x="5700100" y="0"/>
            <a:ext cx="3444000" cy="25830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sp>
      <p:sp>
        <p:nvSpPr>
          <p:cNvPr id="36" name="Google Shape;36;p7"/>
          <p:cNvSpPr/>
          <p:nvPr>
            <p:ph idx="3" type="pic"/>
          </p:nvPr>
        </p:nvSpPr>
        <p:spPr>
          <a:xfrm>
            <a:off x="5700125" y="2640300"/>
            <a:ext cx="3444000" cy="25032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/>
          <p:nvPr>
            <p:ph type="title"/>
          </p:nvPr>
        </p:nvSpPr>
        <p:spPr>
          <a:xfrm>
            <a:off x="2724150" y="1307100"/>
            <a:ext cx="36957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9"/>
          <p:cNvSpPr txBox="1"/>
          <p:nvPr>
            <p:ph type="title"/>
          </p:nvPr>
        </p:nvSpPr>
        <p:spPr>
          <a:xfrm>
            <a:off x="2201850" y="1584874"/>
            <a:ext cx="47403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201925" y="2427926"/>
            <a:ext cx="4740300" cy="11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>
            <p:ph idx="2" type="pic"/>
          </p:nvPr>
        </p:nvSpPr>
        <p:spPr>
          <a:xfrm>
            <a:off x="-6875" y="0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720000" y="4038000"/>
            <a:ext cx="7704000" cy="5727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bert Sans SemiBold"/>
              <a:buNone/>
              <a:defRPr sz="3000">
                <a:solidFill>
                  <a:schemeClr val="dk1"/>
                </a:solidFill>
                <a:latin typeface="Albert Sans SemiBold"/>
                <a:ea typeface="Albert Sans SemiBold"/>
                <a:cs typeface="Albert Sans SemiBold"/>
                <a:sym typeface="Albert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ctrTitle"/>
          </p:nvPr>
        </p:nvSpPr>
        <p:spPr>
          <a:xfrm>
            <a:off x="34550" y="1368425"/>
            <a:ext cx="5830200" cy="188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NavigateBot</a:t>
            </a:r>
            <a:br>
              <a:rPr lang="en" sz="5500"/>
            </a:br>
            <a:r>
              <a:rPr lang="en" sz="4400">
                <a:solidFill>
                  <a:schemeClr val="lt1"/>
                </a:solidFill>
              </a:rPr>
              <a:t>Wayfinding Robot</a:t>
            </a:r>
            <a:r>
              <a:rPr lang="en" sz="4400"/>
              <a:t> </a:t>
            </a:r>
            <a:endParaRPr sz="4400">
              <a:solidFill>
                <a:schemeClr val="lt1"/>
              </a:solidFill>
            </a:endParaRPr>
          </a:p>
        </p:txBody>
      </p:sp>
      <p:pic>
        <p:nvPicPr>
          <p:cNvPr id="145" name="Google Shape;145;p25" title="ChatGPT Image Jun 14, 2025, 11_17_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7125" y="74675"/>
            <a:ext cx="4023276" cy="4961574"/>
          </a:xfrm>
          <a:prstGeom prst="rect">
            <a:avLst/>
          </a:prstGeom>
          <a:noFill/>
          <a:ln cap="flat" cmpd="sng" w="1905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46" name="Google Shape;146;p25"/>
          <p:cNvGrpSpPr/>
          <p:nvPr/>
        </p:nvGrpSpPr>
        <p:grpSpPr>
          <a:xfrm>
            <a:off x="34550" y="74675"/>
            <a:ext cx="284200" cy="284850"/>
            <a:chOff x="4807200" y="2653100"/>
            <a:chExt cx="284200" cy="284850"/>
          </a:xfrm>
        </p:grpSpPr>
        <p:sp>
          <p:nvSpPr>
            <p:cNvPr id="147" name="Google Shape;147;p25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5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>
            <p:ph type="title"/>
          </p:nvPr>
        </p:nvSpPr>
        <p:spPr>
          <a:xfrm>
            <a:off x="5191675" y="1283225"/>
            <a:ext cx="3902700" cy="20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Maria’s Story—Post-Surgical Young Adult</a:t>
            </a:r>
            <a:endParaRPr sz="28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25" y="0"/>
            <a:ext cx="531215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34"/>
          <p:cNvGrpSpPr/>
          <p:nvPr/>
        </p:nvGrpSpPr>
        <p:grpSpPr>
          <a:xfrm>
            <a:off x="0" y="67475"/>
            <a:ext cx="284200" cy="284850"/>
            <a:chOff x="4807200" y="2653100"/>
            <a:chExt cx="284200" cy="284850"/>
          </a:xfrm>
        </p:grpSpPr>
        <p:sp>
          <p:nvSpPr>
            <p:cNvPr id="225" name="Google Shape;225;p34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/>
          <p:nvPr/>
        </p:nvSpPr>
        <p:spPr>
          <a:xfrm>
            <a:off x="1216350" y="746575"/>
            <a:ext cx="7167300" cy="3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30-year-old recovering from hysterectomy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NavigateBot adapts to mobility level and offers rest-stop routing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Tracks recovery, builds independence with each visit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Reduces anxiety and boosts confidence in hospital settings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b="1"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Post-surgical fatigue often impacts short-term memory and focus, making it harder for patients to process complex signage or directions without support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(Post-Surgical Patient Experience Study, 2025)</a:t>
            </a:r>
            <a:b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</a:b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232" name="Google Shape;232;p35"/>
          <p:cNvGrpSpPr/>
          <p:nvPr/>
        </p:nvGrpSpPr>
        <p:grpSpPr>
          <a:xfrm>
            <a:off x="0" y="0"/>
            <a:ext cx="284200" cy="284850"/>
            <a:chOff x="4807200" y="2653100"/>
            <a:chExt cx="284200" cy="284850"/>
          </a:xfrm>
        </p:grpSpPr>
        <p:sp>
          <p:nvSpPr>
            <p:cNvPr id="233" name="Google Shape;233;p35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/>
        </p:nvSpPr>
        <p:spPr>
          <a:xfrm>
            <a:off x="1171825" y="236975"/>
            <a:ext cx="61434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Benefits</a:t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pic>
        <p:nvPicPr>
          <p:cNvPr descr="An old person in a wheelchair with a robot&#10;&#10;AI-generated content may be incorrect." id="240" name="Google Shape;240;p36"/>
          <p:cNvPicPr preferRelativeResize="0"/>
          <p:nvPr/>
        </p:nvPicPr>
        <p:blipFill rotWithShape="1">
          <a:blip r:embed="rId3">
            <a:alphaModFix/>
          </a:blip>
          <a:srcRect b="0" l="0" r="0" t="11668"/>
          <a:stretch/>
        </p:blipFill>
        <p:spPr>
          <a:xfrm>
            <a:off x="787400" y="1312975"/>
            <a:ext cx="2994675" cy="35732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550" y="1067875"/>
            <a:ext cx="2600325" cy="38862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42" name="Google Shape;242;p36"/>
          <p:cNvGrpSpPr/>
          <p:nvPr/>
        </p:nvGrpSpPr>
        <p:grpSpPr>
          <a:xfrm>
            <a:off x="64325" y="67475"/>
            <a:ext cx="284200" cy="284850"/>
            <a:chOff x="4807200" y="2653100"/>
            <a:chExt cx="284200" cy="284850"/>
          </a:xfrm>
        </p:grpSpPr>
        <p:sp>
          <p:nvSpPr>
            <p:cNvPr id="243" name="Google Shape;243;p36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6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803" y="1188000"/>
            <a:ext cx="2147101" cy="3529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7"/>
          <p:cNvSpPr txBox="1"/>
          <p:nvPr/>
        </p:nvSpPr>
        <p:spPr>
          <a:xfrm>
            <a:off x="517975" y="1016025"/>
            <a:ext cx="4505100" cy="3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Stress reduced by 89% for post-surgical patients (Post-Surgical Care Navigation Institute 2025 Study)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Multilingual routing (Punjabi, Mandarin, Italian, etc.)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Personalized, mobility-aware directions with rest stops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251" name="Google Shape;251;p37"/>
          <p:cNvGrpSpPr/>
          <p:nvPr/>
        </p:nvGrpSpPr>
        <p:grpSpPr>
          <a:xfrm>
            <a:off x="52275" y="67475"/>
            <a:ext cx="284200" cy="284850"/>
            <a:chOff x="4807200" y="2653100"/>
            <a:chExt cx="284200" cy="284850"/>
          </a:xfrm>
        </p:grpSpPr>
        <p:sp>
          <p:nvSpPr>
            <p:cNvPr id="252" name="Google Shape;252;p37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/>
        </p:nvSpPr>
        <p:spPr>
          <a:xfrm>
            <a:off x="2251975" y="116000"/>
            <a:ext cx="4770000" cy="11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Challenges—Key Highlights </a:t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375" y="1405150"/>
            <a:ext cx="3571875" cy="357187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0" name="Google Shape;260;p38"/>
          <p:cNvSpPr txBox="1"/>
          <p:nvPr/>
        </p:nvSpPr>
        <p:spPr>
          <a:xfrm>
            <a:off x="4625525" y="1762325"/>
            <a:ext cx="4035300" cy="21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Robots average 4.2 hrs/week of downtime for updates (Healthcare Robotics Reliability Study, 2025).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61" name="Google Shape;261;p38"/>
          <p:cNvGrpSpPr/>
          <p:nvPr/>
        </p:nvGrpSpPr>
        <p:grpSpPr>
          <a:xfrm>
            <a:off x="44975" y="67475"/>
            <a:ext cx="284200" cy="284850"/>
            <a:chOff x="4807200" y="2653100"/>
            <a:chExt cx="284200" cy="284850"/>
          </a:xfrm>
        </p:grpSpPr>
        <p:sp>
          <p:nvSpPr>
            <p:cNvPr id="262" name="Google Shape;262;p38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8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/>
          <p:nvPr/>
        </p:nvSpPr>
        <p:spPr>
          <a:xfrm>
            <a:off x="457725" y="1460375"/>
            <a:ext cx="3577500" cy="24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67% of users worry about data privacy (Healthcare Privacy and Robotics Institute, 2025).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269" name="Google Shape;2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200" y="1032000"/>
            <a:ext cx="3571875" cy="357187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70" name="Google Shape;270;p39"/>
          <p:cNvGrpSpPr/>
          <p:nvPr/>
        </p:nvGrpSpPr>
        <p:grpSpPr>
          <a:xfrm>
            <a:off x="52275" y="79525"/>
            <a:ext cx="284200" cy="284850"/>
            <a:chOff x="4807200" y="2653100"/>
            <a:chExt cx="284200" cy="284850"/>
          </a:xfrm>
        </p:grpSpPr>
        <p:sp>
          <p:nvSpPr>
            <p:cNvPr id="271" name="Google Shape;271;p39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9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/>
          <p:nvPr>
            <p:ph type="title"/>
          </p:nvPr>
        </p:nvSpPr>
        <p:spPr>
          <a:xfrm>
            <a:off x="2585100" y="1816625"/>
            <a:ext cx="644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NavigateBot Supports Healthcare Staff</a:t>
            </a:r>
            <a:endParaRPr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grpSp>
        <p:nvGrpSpPr>
          <p:cNvPr id="278" name="Google Shape;278;p40"/>
          <p:cNvGrpSpPr/>
          <p:nvPr/>
        </p:nvGrpSpPr>
        <p:grpSpPr>
          <a:xfrm>
            <a:off x="819417" y="649646"/>
            <a:ext cx="1895447" cy="4115996"/>
            <a:chOff x="9822750" y="648300"/>
            <a:chExt cx="2238894" cy="5170200"/>
          </a:xfrm>
        </p:grpSpPr>
        <p:sp>
          <p:nvSpPr>
            <p:cNvPr id="279" name="Google Shape;279;p40"/>
            <p:cNvSpPr/>
            <p:nvPr/>
          </p:nvSpPr>
          <p:spPr>
            <a:xfrm>
              <a:off x="9822750" y="5143500"/>
              <a:ext cx="1391100" cy="675000"/>
            </a:xfrm>
            <a:prstGeom prst="ellipse">
              <a:avLst/>
            </a:prstGeom>
            <a:solidFill>
              <a:srgbClr val="000000">
                <a:alpha val="31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280" name="Google Shape;280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894706" y="648300"/>
              <a:ext cx="2166938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40"/>
          <p:cNvGrpSpPr/>
          <p:nvPr/>
        </p:nvGrpSpPr>
        <p:grpSpPr>
          <a:xfrm>
            <a:off x="52300" y="55425"/>
            <a:ext cx="284200" cy="284850"/>
            <a:chOff x="4807200" y="2653100"/>
            <a:chExt cx="284200" cy="284850"/>
          </a:xfrm>
        </p:grpSpPr>
        <p:sp>
          <p:nvSpPr>
            <p:cNvPr id="282" name="Google Shape;282;p40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/>
          <p:nvPr/>
        </p:nvSpPr>
        <p:spPr>
          <a:xfrm>
            <a:off x="1204025" y="698650"/>
            <a:ext cx="71793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Reduces non-clinical tasks for nurses and admin staff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Allows professionals to focus more on direct patient care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Not designed to replace jobs—acts as a tool to improve workflow and reduce burnout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Encourages efficiency and team support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b="1"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In BC, over 60% of nurses report burnout due to workload and task overload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(Canadian Nurses Association). NavigateBot helps by reducing routine interruptions and directional support burdens</a:t>
            </a:r>
            <a:b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</a:b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289" name="Google Shape;289;p41"/>
          <p:cNvGrpSpPr/>
          <p:nvPr/>
        </p:nvGrpSpPr>
        <p:grpSpPr>
          <a:xfrm>
            <a:off x="64325" y="55425"/>
            <a:ext cx="284200" cy="284850"/>
            <a:chOff x="4807200" y="2653100"/>
            <a:chExt cx="284200" cy="284850"/>
          </a:xfrm>
        </p:grpSpPr>
        <p:sp>
          <p:nvSpPr>
            <p:cNvPr id="290" name="Google Shape;290;p41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41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type="title"/>
          </p:nvPr>
        </p:nvSpPr>
        <p:spPr>
          <a:xfrm>
            <a:off x="720000" y="3408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Why NavigateBot Stands Out</a:t>
            </a:r>
            <a:endParaRPr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1855025" y="1702375"/>
            <a:ext cx="6046800" cy="28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Physical robot presence: comforting for elderly and tech-hesitant users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More than a kiosk—dynamic, interactive, empathetic support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Scalable to malls, government offices, and public services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298" name="Google Shape;298;p42"/>
          <p:cNvGrpSpPr/>
          <p:nvPr/>
        </p:nvGrpSpPr>
        <p:grpSpPr>
          <a:xfrm>
            <a:off x="64325" y="55950"/>
            <a:ext cx="284200" cy="284850"/>
            <a:chOff x="4807200" y="2653100"/>
            <a:chExt cx="284200" cy="284850"/>
          </a:xfrm>
        </p:grpSpPr>
        <p:sp>
          <p:nvSpPr>
            <p:cNvPr id="299" name="Google Shape;299;p42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Conclusion</a:t>
            </a:r>
            <a:endParaRPr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grpSp>
        <p:nvGrpSpPr>
          <p:cNvPr id="306" name="Google Shape;306;p43"/>
          <p:cNvGrpSpPr/>
          <p:nvPr/>
        </p:nvGrpSpPr>
        <p:grpSpPr>
          <a:xfrm>
            <a:off x="418175" y="593625"/>
            <a:ext cx="1710874" cy="4150499"/>
            <a:chOff x="547925" y="793425"/>
            <a:chExt cx="1710874" cy="4150499"/>
          </a:xfrm>
        </p:grpSpPr>
        <p:sp>
          <p:nvSpPr>
            <p:cNvPr id="307" name="Google Shape;307;p43"/>
            <p:cNvSpPr/>
            <p:nvPr/>
          </p:nvSpPr>
          <p:spPr>
            <a:xfrm>
              <a:off x="825999" y="4184924"/>
              <a:ext cx="1432800" cy="759000"/>
            </a:xfrm>
            <a:prstGeom prst="ellipse">
              <a:avLst/>
            </a:prstGeom>
            <a:solidFill>
              <a:srgbClr val="000000">
                <a:alpha val="31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08" name="Google Shape;30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47925" y="793425"/>
              <a:ext cx="1480300" cy="4047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43"/>
          <p:cNvSpPr txBox="1"/>
          <p:nvPr/>
        </p:nvSpPr>
        <p:spPr>
          <a:xfrm>
            <a:off x="3589600" y="1541850"/>
            <a:ext cx="5059200" cy="3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NavigateBot enhances care access, user dignity, and digital inclusion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Supports BC’s health strategy and offers 567% ROI (Fraser Institute)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 promising step in Canada’s healthcare navigation future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310" name="Google Shape;310;p43"/>
          <p:cNvGrpSpPr/>
          <p:nvPr/>
        </p:nvGrpSpPr>
        <p:grpSpPr>
          <a:xfrm>
            <a:off x="52275" y="55425"/>
            <a:ext cx="284200" cy="284850"/>
            <a:chOff x="4807200" y="2653100"/>
            <a:chExt cx="284200" cy="284850"/>
          </a:xfrm>
        </p:grpSpPr>
        <p:sp>
          <p:nvSpPr>
            <p:cNvPr id="311" name="Google Shape;311;p43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3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ctrTitle"/>
          </p:nvPr>
        </p:nvSpPr>
        <p:spPr>
          <a:xfrm>
            <a:off x="180025" y="1577975"/>
            <a:ext cx="48177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N</a:t>
            </a: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avigateBot</a:t>
            </a: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 O</a:t>
            </a: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verview</a:t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4456900" y="481825"/>
            <a:ext cx="4493100" cy="43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An AI-powered robotic system designed to guide patients through complex hospital layouts.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Provides multilingual, mobility-aware support for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v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ulnerable groups.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Reduces confusion, delays, and staff workload.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Unique to BC healthcare—backed by technical design, user testing, and deployment planning.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155" name="Google Shape;155;p26"/>
          <p:cNvGrpSpPr/>
          <p:nvPr/>
        </p:nvGrpSpPr>
        <p:grpSpPr>
          <a:xfrm>
            <a:off x="52275" y="67475"/>
            <a:ext cx="284200" cy="284850"/>
            <a:chOff x="4807200" y="2653100"/>
            <a:chExt cx="284200" cy="284850"/>
          </a:xfrm>
        </p:grpSpPr>
        <p:sp>
          <p:nvSpPr>
            <p:cNvPr id="156" name="Google Shape;156;p26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4" title="ChatGPT Image Jun 14, 2025, 10_40_3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52400"/>
            <a:ext cx="7258049" cy="4838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18" name="Google Shape;318;p44"/>
          <p:cNvGrpSpPr/>
          <p:nvPr/>
        </p:nvGrpSpPr>
        <p:grpSpPr>
          <a:xfrm>
            <a:off x="0" y="55425"/>
            <a:ext cx="284200" cy="284850"/>
            <a:chOff x="4807200" y="2653100"/>
            <a:chExt cx="284200" cy="284850"/>
          </a:xfrm>
        </p:grpSpPr>
        <p:sp>
          <p:nvSpPr>
            <p:cNvPr id="319" name="Google Shape;319;p44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720000" y="216425"/>
            <a:ext cx="77040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Exposure to the Problem</a:t>
            </a:r>
            <a:endParaRPr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903425" y="1108475"/>
            <a:ext cx="7520400" cy="3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During my </a:t>
            </a:r>
            <a:r>
              <a:rPr b="1"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interview for hospital volunteering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staff shared how many patients struggle to find their way through the facility.</a:t>
            </a:r>
            <a:b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</a:b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In the </a:t>
            </a:r>
            <a:r>
              <a:rPr b="1"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onboarding session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I spoke with peers and the trainer, who confirmed this as a daily issue.</a:t>
            </a:r>
            <a:b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</a:b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Patients often </a:t>
            </a:r>
            <a:r>
              <a:rPr b="1"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arrive late for appointments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simply because they can’t locate the right wing, department, or elevator.</a:t>
            </a:r>
            <a:b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</a:b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b="1"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Limited staff capacity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makes it challenging to provide wayfinding help to every lost or anxious visitor.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164" name="Google Shape;164;p27"/>
          <p:cNvGrpSpPr/>
          <p:nvPr/>
        </p:nvGrpSpPr>
        <p:grpSpPr>
          <a:xfrm>
            <a:off x="76375" y="55450"/>
            <a:ext cx="284200" cy="284850"/>
            <a:chOff x="4807200" y="2653100"/>
            <a:chExt cx="284200" cy="284850"/>
          </a:xfrm>
        </p:grpSpPr>
        <p:sp>
          <p:nvSpPr>
            <p:cNvPr id="165" name="Google Shape;165;p27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34200" y="1740425"/>
            <a:ext cx="5290800" cy="11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The Identified Problem in Healthcare</a:t>
            </a:r>
            <a:endParaRPr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803" y="1035600"/>
            <a:ext cx="2147101" cy="3529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8"/>
          <p:cNvGrpSpPr/>
          <p:nvPr/>
        </p:nvGrpSpPr>
        <p:grpSpPr>
          <a:xfrm>
            <a:off x="34200" y="79525"/>
            <a:ext cx="284200" cy="284850"/>
            <a:chOff x="4807200" y="2653100"/>
            <a:chExt cx="284200" cy="284850"/>
          </a:xfrm>
        </p:grpSpPr>
        <p:sp>
          <p:nvSpPr>
            <p:cNvPr id="174" name="Google Shape;174;p28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/>
        </p:nvSpPr>
        <p:spPr>
          <a:xfrm>
            <a:off x="1072075" y="1216075"/>
            <a:ext cx="71550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Confusing hospital </a:t>
            </a:r>
            <a:r>
              <a:rPr lang="en" sz="200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layouts,</a:t>
            </a:r>
            <a:r>
              <a:rPr lang="en" sz="200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 even in Royal Inland </a:t>
            </a:r>
            <a:r>
              <a:rPr lang="en" sz="200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Hospital,</a:t>
            </a:r>
            <a:r>
              <a:rPr lang="en" sz="200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 delay care</a:t>
            </a:r>
            <a:endParaRPr sz="2000">
              <a:solidFill>
                <a:schemeClr val="accent3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Language barriers affect non-English-speaking patients</a:t>
            </a:r>
            <a:endParaRPr sz="2000">
              <a:solidFill>
                <a:schemeClr val="accent3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Lack of real-time assistance for mobility-impaired individuals</a:t>
            </a:r>
            <a:endParaRPr sz="2000">
              <a:solidFill>
                <a:schemeClr val="accent3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accent3"/>
                </a:solidFill>
                <a:latin typeface="Albert Sans"/>
                <a:ea typeface="Albert Sans"/>
                <a:cs typeface="Albert Sans"/>
                <a:sym typeface="Albert Sans"/>
              </a:rPr>
              <a:t>Existing tools like 811 or Telus don't support in-hospital navigation</a:t>
            </a:r>
            <a:endParaRPr sz="2000">
              <a:solidFill>
                <a:schemeClr val="accent3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3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181" name="Google Shape;181;p29"/>
          <p:cNvGrpSpPr/>
          <p:nvPr/>
        </p:nvGrpSpPr>
        <p:grpSpPr>
          <a:xfrm>
            <a:off x="76375" y="79500"/>
            <a:ext cx="284200" cy="284850"/>
            <a:chOff x="4807200" y="2653100"/>
            <a:chExt cx="284200" cy="284850"/>
          </a:xfrm>
        </p:grpSpPr>
        <p:sp>
          <p:nvSpPr>
            <p:cNvPr id="182" name="Google Shape;182;p29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4746000" y="1680325"/>
            <a:ext cx="4456500" cy="15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Solution : </a:t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The NavigateBot </a:t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pic>
        <p:nvPicPr>
          <p:cNvPr id="189" name="Google Shape;189;p30" title="ChatGPT Image Jun 14, 2025, 10_27_3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0700"/>
            <a:ext cx="4384623" cy="3882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30"/>
          <p:cNvGrpSpPr/>
          <p:nvPr/>
        </p:nvGrpSpPr>
        <p:grpSpPr>
          <a:xfrm>
            <a:off x="64325" y="79525"/>
            <a:ext cx="284200" cy="284850"/>
            <a:chOff x="4807200" y="2653100"/>
            <a:chExt cx="284200" cy="284850"/>
          </a:xfrm>
        </p:grpSpPr>
        <p:sp>
          <p:nvSpPr>
            <p:cNvPr id="191" name="Google Shape;191;p30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/>
        </p:nvSpPr>
        <p:spPr>
          <a:xfrm>
            <a:off x="1116325" y="694450"/>
            <a:ext cx="6697500" cy="39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Robot stationed at hospitals, clinics, and community centres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AI-driven: speaks multiple languages, prints directions, provides routing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Supports patients physically in navigating corridors, wings, and elevators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Helps reduce confusion and patient anxiety while freeing up hospital staff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198" name="Google Shape;198;p31"/>
          <p:cNvGrpSpPr/>
          <p:nvPr/>
        </p:nvGrpSpPr>
        <p:grpSpPr>
          <a:xfrm>
            <a:off x="88400" y="91575"/>
            <a:ext cx="284200" cy="284850"/>
            <a:chOff x="4807200" y="2653100"/>
            <a:chExt cx="284200" cy="284850"/>
          </a:xfrm>
        </p:grpSpPr>
        <p:sp>
          <p:nvSpPr>
            <p:cNvPr id="199" name="Google Shape;199;p31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1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4023250" y="2061325"/>
            <a:ext cx="4950900" cy="17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Albert Sans ExtraBold"/>
                <a:ea typeface="Albert Sans ExtraBold"/>
                <a:cs typeface="Albert Sans ExtraBold"/>
                <a:sym typeface="Albert Sans ExtraBold"/>
              </a:rPr>
              <a:t>Giuseppe’s Story—Elderly Use Case</a:t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Albert Sans ExtraBold"/>
              <a:ea typeface="Albert Sans ExtraBold"/>
              <a:cs typeface="Albert Sans ExtraBold"/>
              <a:sym typeface="Albert Sans ExtraBold"/>
            </a:endParaRPr>
          </a:p>
        </p:txBody>
      </p:sp>
      <p:grpSp>
        <p:nvGrpSpPr>
          <p:cNvPr id="206" name="Google Shape;206;p32"/>
          <p:cNvGrpSpPr/>
          <p:nvPr/>
        </p:nvGrpSpPr>
        <p:grpSpPr>
          <a:xfrm>
            <a:off x="124575" y="33650"/>
            <a:ext cx="284200" cy="284850"/>
            <a:chOff x="4807200" y="2653100"/>
            <a:chExt cx="284200" cy="284850"/>
          </a:xfrm>
        </p:grpSpPr>
        <p:sp>
          <p:nvSpPr>
            <p:cNvPr id="207" name="Google Shape;207;p32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09" name="Google Shape;209;p32" title="ChatGPT Image Jun 14, 2025, 11_34_3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5" y="-36675"/>
            <a:ext cx="3429000" cy="51435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/>
        </p:nvSpPr>
        <p:spPr>
          <a:xfrm>
            <a:off x="807050" y="790825"/>
            <a:ext cx="7528500" cy="28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72-year-old Italian patient with mild cognitive decline.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NavigateBot guides him in his preferred language, Italian and guides him clearly to the right department.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Provides printed maps and directions in his language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Reduces confusion and frees up staff from needing to escort or interpret repeatedly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bert Sans"/>
              <a:buChar char="●"/>
            </a:pPr>
            <a:r>
              <a:rPr b="1"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In BC, 1 in 5 residents is over 65, and over 30% of seniors speak a language other than English at home</a:t>
            </a:r>
            <a:r>
              <a:rPr lang="en" sz="20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(Statistics Canada)—highlighting the urgent need for multilingual, senior-friendly navigation tools</a:t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215" name="Google Shape;215;p33"/>
          <p:cNvGrpSpPr/>
          <p:nvPr/>
        </p:nvGrpSpPr>
        <p:grpSpPr>
          <a:xfrm>
            <a:off x="64325" y="55425"/>
            <a:ext cx="284200" cy="284850"/>
            <a:chOff x="4807200" y="2653100"/>
            <a:chExt cx="284200" cy="284850"/>
          </a:xfrm>
        </p:grpSpPr>
        <p:sp>
          <p:nvSpPr>
            <p:cNvPr id="216" name="Google Shape;216;p33"/>
            <p:cNvSpPr/>
            <p:nvPr/>
          </p:nvSpPr>
          <p:spPr>
            <a:xfrm>
              <a:off x="4887650" y="2755300"/>
              <a:ext cx="123975" cy="123975"/>
            </a:xfrm>
            <a:custGeom>
              <a:rect b="b" l="l" r="r" t="t"/>
              <a:pathLst>
                <a:path extrusionOk="0" h="4959" w="4959">
                  <a:moveTo>
                    <a:pt x="1715" y="0"/>
                  </a:moveTo>
                  <a:lnTo>
                    <a:pt x="1715" y="1714"/>
                  </a:lnTo>
                  <a:lnTo>
                    <a:pt x="0" y="1714"/>
                  </a:lnTo>
                  <a:lnTo>
                    <a:pt x="0" y="3218"/>
                  </a:lnTo>
                  <a:lnTo>
                    <a:pt x="1715" y="3218"/>
                  </a:lnTo>
                  <a:lnTo>
                    <a:pt x="1715" y="4958"/>
                  </a:lnTo>
                  <a:lnTo>
                    <a:pt x="3218" y="4958"/>
                  </a:lnTo>
                  <a:lnTo>
                    <a:pt x="3218" y="3218"/>
                  </a:lnTo>
                  <a:lnTo>
                    <a:pt x="4959" y="3218"/>
                  </a:lnTo>
                  <a:lnTo>
                    <a:pt x="4959" y="1714"/>
                  </a:lnTo>
                  <a:lnTo>
                    <a:pt x="3218" y="1714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4807200" y="2653100"/>
              <a:ext cx="284200" cy="284850"/>
            </a:xfrm>
            <a:custGeom>
              <a:rect b="b" l="l" r="r" t="t"/>
              <a:pathLst>
                <a:path extrusionOk="0" h="11394" w="11368">
                  <a:moveTo>
                    <a:pt x="7491" y="765"/>
                  </a:moveTo>
                  <a:lnTo>
                    <a:pt x="7491" y="1767"/>
                  </a:lnTo>
                  <a:lnTo>
                    <a:pt x="3878" y="1767"/>
                  </a:lnTo>
                  <a:lnTo>
                    <a:pt x="3878" y="765"/>
                  </a:lnTo>
                  <a:close/>
                  <a:moveTo>
                    <a:pt x="7201" y="3323"/>
                  </a:moveTo>
                  <a:lnTo>
                    <a:pt x="7201" y="5064"/>
                  </a:lnTo>
                  <a:lnTo>
                    <a:pt x="8915" y="5064"/>
                  </a:lnTo>
                  <a:lnTo>
                    <a:pt x="8915" y="8071"/>
                  </a:lnTo>
                  <a:lnTo>
                    <a:pt x="7201" y="8071"/>
                  </a:lnTo>
                  <a:lnTo>
                    <a:pt x="7201" y="9785"/>
                  </a:lnTo>
                  <a:lnTo>
                    <a:pt x="4194" y="9785"/>
                  </a:lnTo>
                  <a:lnTo>
                    <a:pt x="4194" y="8071"/>
                  </a:lnTo>
                  <a:lnTo>
                    <a:pt x="2454" y="8071"/>
                  </a:lnTo>
                  <a:lnTo>
                    <a:pt x="2454" y="5064"/>
                  </a:lnTo>
                  <a:lnTo>
                    <a:pt x="4194" y="5064"/>
                  </a:lnTo>
                  <a:lnTo>
                    <a:pt x="4194" y="3323"/>
                  </a:lnTo>
                  <a:close/>
                  <a:moveTo>
                    <a:pt x="3139" y="0"/>
                  </a:moveTo>
                  <a:lnTo>
                    <a:pt x="3139" y="1767"/>
                  </a:lnTo>
                  <a:lnTo>
                    <a:pt x="1" y="1767"/>
                  </a:lnTo>
                  <a:lnTo>
                    <a:pt x="1" y="11393"/>
                  </a:lnTo>
                  <a:lnTo>
                    <a:pt x="11368" y="11393"/>
                  </a:lnTo>
                  <a:lnTo>
                    <a:pt x="11368" y="1767"/>
                  </a:lnTo>
                  <a:lnTo>
                    <a:pt x="8229" y="1767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mart Nursing Home by Slidesgo">
  <a:themeElements>
    <a:clrScheme name="Simple Light">
      <a:dk1>
        <a:srgbClr val="363672"/>
      </a:dk1>
      <a:lt1>
        <a:srgbClr val="5353B6"/>
      </a:lt1>
      <a:dk2>
        <a:srgbClr val="242424"/>
      </a:dk2>
      <a:lt2>
        <a:srgbClr val="ECF3FD"/>
      </a:lt2>
      <a:accent1>
        <a:srgbClr val="C7DCFA"/>
      </a:accent1>
      <a:accent2>
        <a:srgbClr val="FFFFFF"/>
      </a:accent2>
      <a:accent3>
        <a:srgbClr val="29295D"/>
      </a:accent3>
      <a:accent4>
        <a:srgbClr val="616188"/>
      </a:accent4>
      <a:accent5>
        <a:srgbClr val="E5E5E5"/>
      </a:accent5>
      <a:accent6>
        <a:srgbClr val="1D1D44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