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x="18288000" cy="10287000"/>
  <p:notesSz cx="6858000" cy="9144000"/>
  <p:embeddedFontLst>
    <p:embeddedFont>
      <p:font typeface="Safira March" charset="1" panose="02000503000000020003"/>
      <p:regular r:id="rId32"/>
    </p:embeddedFont>
    <p:embeddedFont>
      <p:font typeface="Open Sans" charset="1" panose="00000000000000000000"/>
      <p:regular r:id="rId33"/>
    </p:embeddedFont>
    <p:embeddedFont>
      <p:font typeface="Canva Sans" charset="1" panose="020B0503030501040103"/>
      <p:regular r:id="rId34"/>
    </p:embeddedFont>
    <p:embeddedFont>
      <p:font typeface="Canva Sans Bold" charset="1" panose="020B0803030501040103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doi.org/10.1109/JSEN.2021.3082766" TargetMode="External" Type="http://schemas.openxmlformats.org/officeDocument/2006/relationships/hyperlink"/><Relationship Id="rId11" Target="https://doi.org/10.3389/fped.2022.879956" TargetMode="External" Type="http://schemas.openxmlformats.org/officeDocument/2006/relationships/hyperlink"/><Relationship Id="rId2" Target="../media/image25.png" Type="http://schemas.openxmlformats.org/officeDocument/2006/relationships/image"/><Relationship Id="rId3" Target="https://doi.org/10.1002/14651858.CD002771.pub4" TargetMode="External" Type="http://schemas.openxmlformats.org/officeDocument/2006/relationships/hyperlink"/><Relationship Id="rId4" Target="https://doi.org/10.1542/peds.110.1.16" TargetMode="External" Type="http://schemas.openxmlformats.org/officeDocument/2006/relationships/hyperlink"/><Relationship Id="rId5" Target="https://doi.org/10.1016/j.dr.2011.01.001" TargetMode="External" Type="http://schemas.openxmlformats.org/officeDocument/2006/relationships/hyperlink"/><Relationship Id="rId6" Target="https://www.med.ubc.ca/news/robot-an-effective-pain-management-tool-for-premature-babies/" TargetMode="External" Type="http://schemas.openxmlformats.org/officeDocument/2006/relationships/hyperlink"/><Relationship Id="rId7" Target="https://doi.org/10.3389/fpsyg.2017.01261" TargetMode="External" Type="http://schemas.openxmlformats.org/officeDocument/2006/relationships/hyperlink"/><Relationship Id="rId8" Target="https://openart.ai" TargetMode="External" Type="http://schemas.openxmlformats.org/officeDocument/2006/relationships/hyperlink"/><Relationship Id="rId9" Target="https://doi.org/10.3389/fpsyg.2021.662460" TargetMode="External" Type="http://schemas.openxmlformats.org/officeDocument/2006/relationships/hyperlink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Relationship Id="rId8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E7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CDFDD"/>
            </a:solidFill>
            <a:ln w="285750" cap="rnd">
              <a:solidFill>
                <a:srgbClr val="F4BDBC"/>
              </a:solidFill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1554809">
            <a:off x="-1065404" y="6851776"/>
            <a:ext cx="5430656" cy="5065321"/>
          </a:xfrm>
          <a:custGeom>
            <a:avLst/>
            <a:gdLst/>
            <a:ahLst/>
            <a:cxnLst/>
            <a:rect r="r" b="b" t="t" l="l"/>
            <a:pathLst>
              <a:path h="5065321" w="5430656">
                <a:moveTo>
                  <a:pt x="0" y="0"/>
                </a:moveTo>
                <a:lnTo>
                  <a:pt x="5430656" y="0"/>
                </a:lnTo>
                <a:lnTo>
                  <a:pt x="5430656" y="5065321"/>
                </a:lnTo>
                <a:lnTo>
                  <a:pt x="0" y="50653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081122" y="-1028700"/>
            <a:ext cx="3852949" cy="4114800"/>
          </a:xfrm>
          <a:custGeom>
            <a:avLst/>
            <a:gdLst/>
            <a:ahLst/>
            <a:cxnLst/>
            <a:rect r="r" b="b" t="t" l="l"/>
            <a:pathLst>
              <a:path h="4114800" w="3852949">
                <a:moveTo>
                  <a:pt x="0" y="0"/>
                </a:moveTo>
                <a:lnTo>
                  <a:pt x="3852949" y="0"/>
                </a:lnTo>
                <a:lnTo>
                  <a:pt x="38529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923751" y="2545475"/>
            <a:ext cx="14440498" cy="36758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sz="5656">
                <a:solidFill>
                  <a:srgbClr val="000000"/>
                </a:solidFill>
                <a:latin typeface="Safira March"/>
                <a:ea typeface="Safira March"/>
                <a:cs typeface="Safira March"/>
                <a:sym typeface="Safira March"/>
              </a:rPr>
              <a:t>NeoCuddleBot: Robotic</a:t>
            </a:r>
          </a:p>
          <a:p>
            <a:pPr algn="ctr">
              <a:lnSpc>
                <a:spcPts val="2800"/>
              </a:lnSpc>
            </a:pPr>
          </a:p>
          <a:p>
            <a:pPr algn="ctr">
              <a:lnSpc>
                <a:spcPts val="7919"/>
              </a:lnSpc>
            </a:pPr>
            <a:r>
              <a:rPr lang="en-US" sz="5656">
                <a:solidFill>
                  <a:srgbClr val="000000"/>
                </a:solidFill>
                <a:latin typeface="Safira March"/>
                <a:ea typeface="Safira March"/>
                <a:cs typeface="Safira March"/>
                <a:sym typeface="Safira March"/>
              </a:rPr>
              <a:t> Soothing Unit for NICU</a:t>
            </a:r>
          </a:p>
          <a:p>
            <a:pPr algn="ctr">
              <a:lnSpc>
                <a:spcPts val="2800"/>
              </a:lnSpc>
            </a:pPr>
          </a:p>
          <a:p>
            <a:pPr algn="ctr">
              <a:lnSpc>
                <a:spcPts val="7919"/>
              </a:lnSpc>
            </a:pPr>
            <a:r>
              <a:rPr lang="en-US" sz="5656">
                <a:solidFill>
                  <a:srgbClr val="000000"/>
                </a:solidFill>
                <a:latin typeface="Safira March"/>
                <a:ea typeface="Safira March"/>
                <a:cs typeface="Safira March"/>
                <a:sym typeface="Safira March"/>
              </a:rPr>
              <a:t> Infants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613239" y="7262799"/>
            <a:ext cx="7061522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Sophie Bibault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E7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56833" y="687346"/>
            <a:ext cx="13774334" cy="9228804"/>
          </a:xfrm>
          <a:custGeom>
            <a:avLst/>
            <a:gdLst/>
            <a:ahLst/>
            <a:cxnLst/>
            <a:rect r="r" b="b" t="t" l="l"/>
            <a:pathLst>
              <a:path h="9228804" w="13774334">
                <a:moveTo>
                  <a:pt x="0" y="0"/>
                </a:moveTo>
                <a:lnTo>
                  <a:pt x="13774334" y="0"/>
                </a:lnTo>
                <a:lnTo>
                  <a:pt x="13774334" y="9228803"/>
                </a:lnTo>
                <a:lnTo>
                  <a:pt x="0" y="92288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E7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00050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E7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697855" y="0"/>
            <a:ext cx="6892290" cy="10287000"/>
          </a:xfrm>
          <a:custGeom>
            <a:avLst/>
            <a:gdLst/>
            <a:ahLst/>
            <a:cxnLst/>
            <a:rect r="r" b="b" t="t" l="l"/>
            <a:pathLst>
              <a:path h="10287000" w="6892290">
                <a:moveTo>
                  <a:pt x="0" y="0"/>
                </a:moveTo>
                <a:lnTo>
                  <a:pt x="6892290" y="0"/>
                </a:lnTo>
                <a:lnTo>
                  <a:pt x="689229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E7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363240" y="362740"/>
            <a:ext cx="9561520" cy="9561520"/>
          </a:xfrm>
          <a:custGeom>
            <a:avLst/>
            <a:gdLst/>
            <a:ahLst/>
            <a:cxnLst/>
            <a:rect r="r" b="b" t="t" l="l"/>
            <a:pathLst>
              <a:path h="9561520" w="9561520">
                <a:moveTo>
                  <a:pt x="0" y="0"/>
                </a:moveTo>
                <a:lnTo>
                  <a:pt x="9561520" y="0"/>
                </a:lnTo>
                <a:lnTo>
                  <a:pt x="9561520" y="9561520"/>
                </a:lnTo>
                <a:lnTo>
                  <a:pt x="0" y="9561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E7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146691" y="171177"/>
            <a:ext cx="9994619" cy="9944645"/>
          </a:xfrm>
          <a:custGeom>
            <a:avLst/>
            <a:gdLst/>
            <a:ahLst/>
            <a:cxnLst/>
            <a:rect r="r" b="b" t="t" l="l"/>
            <a:pathLst>
              <a:path h="9944645" w="9994619">
                <a:moveTo>
                  <a:pt x="0" y="0"/>
                </a:moveTo>
                <a:lnTo>
                  <a:pt x="9994618" y="0"/>
                </a:lnTo>
                <a:lnTo>
                  <a:pt x="9994618" y="9944646"/>
                </a:lnTo>
                <a:lnTo>
                  <a:pt x="0" y="99446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E7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704284" y="0"/>
            <a:ext cx="6879431" cy="10287000"/>
          </a:xfrm>
          <a:custGeom>
            <a:avLst/>
            <a:gdLst/>
            <a:ahLst/>
            <a:cxnLst/>
            <a:rect r="r" b="b" t="t" l="l"/>
            <a:pathLst>
              <a:path h="10287000" w="6879431">
                <a:moveTo>
                  <a:pt x="0" y="0"/>
                </a:moveTo>
                <a:lnTo>
                  <a:pt x="6879432" y="0"/>
                </a:lnTo>
                <a:lnTo>
                  <a:pt x="687943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E7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730002" y="0"/>
            <a:ext cx="6827996" cy="10287000"/>
          </a:xfrm>
          <a:custGeom>
            <a:avLst/>
            <a:gdLst/>
            <a:ahLst/>
            <a:cxnLst/>
            <a:rect r="r" b="b" t="t" l="l"/>
            <a:pathLst>
              <a:path h="10287000" w="6827996">
                <a:moveTo>
                  <a:pt x="0" y="0"/>
                </a:moveTo>
                <a:lnTo>
                  <a:pt x="6827996" y="0"/>
                </a:lnTo>
                <a:lnTo>
                  <a:pt x="682799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E7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098375" y="1144412"/>
            <a:ext cx="6091249" cy="9142588"/>
          </a:xfrm>
          <a:custGeom>
            <a:avLst/>
            <a:gdLst/>
            <a:ahLst/>
            <a:cxnLst/>
            <a:rect r="r" b="b" t="t" l="l"/>
            <a:pathLst>
              <a:path h="9142588" w="6091249">
                <a:moveTo>
                  <a:pt x="0" y="0"/>
                </a:moveTo>
                <a:lnTo>
                  <a:pt x="6091250" y="0"/>
                </a:lnTo>
                <a:lnTo>
                  <a:pt x="6091250" y="9142588"/>
                </a:lnTo>
                <a:lnTo>
                  <a:pt x="0" y="9142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50540" y="141605"/>
            <a:ext cx="17386920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Benefit: Families being able to leave the hospital ealry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E7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532209" y="1028700"/>
            <a:ext cx="9223581" cy="9258300"/>
          </a:xfrm>
          <a:custGeom>
            <a:avLst/>
            <a:gdLst/>
            <a:ahLst/>
            <a:cxnLst/>
            <a:rect r="r" b="b" t="t" l="l"/>
            <a:pathLst>
              <a:path h="9258300" w="9223581">
                <a:moveTo>
                  <a:pt x="0" y="0"/>
                </a:moveTo>
                <a:lnTo>
                  <a:pt x="9223582" y="0"/>
                </a:lnTo>
                <a:lnTo>
                  <a:pt x="9223582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474281" y="-95250"/>
            <a:ext cx="11339438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Challenge: Parent uncomfortability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E7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724497" y="3065513"/>
            <a:ext cx="10839005" cy="7221487"/>
          </a:xfrm>
          <a:custGeom>
            <a:avLst/>
            <a:gdLst/>
            <a:ahLst/>
            <a:cxnLst/>
            <a:rect r="r" b="b" t="t" l="l"/>
            <a:pathLst>
              <a:path h="7221487" w="10839005">
                <a:moveTo>
                  <a:pt x="0" y="0"/>
                </a:moveTo>
                <a:lnTo>
                  <a:pt x="10839006" y="0"/>
                </a:lnTo>
                <a:lnTo>
                  <a:pt x="10839006" y="7221487"/>
                </a:lnTo>
                <a:lnTo>
                  <a:pt x="0" y="72214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-171450"/>
            <a:ext cx="18288000" cy="3195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Robotic Soothing Unit</a:t>
            </a:r>
            <a:r>
              <a:rPr lang="en-US" b="true" sz="92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for Immunocompromised Children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E7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CDFDD"/>
            </a:solidFill>
            <a:ln w="285750" cap="rnd">
              <a:solidFill>
                <a:srgbClr val="F4BDBC"/>
              </a:solidFill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3729506">
            <a:off x="14735975" y="6725639"/>
            <a:ext cx="5430656" cy="5065321"/>
          </a:xfrm>
          <a:custGeom>
            <a:avLst/>
            <a:gdLst/>
            <a:ahLst/>
            <a:cxnLst/>
            <a:rect r="r" b="b" t="t" l="l"/>
            <a:pathLst>
              <a:path h="5065321" w="5430656">
                <a:moveTo>
                  <a:pt x="0" y="0"/>
                </a:moveTo>
                <a:lnTo>
                  <a:pt x="5430657" y="0"/>
                </a:lnTo>
                <a:lnTo>
                  <a:pt x="5430657" y="5065322"/>
                </a:lnTo>
                <a:lnTo>
                  <a:pt x="0" y="506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897775" y="-1336337"/>
            <a:ext cx="3852949" cy="4114800"/>
          </a:xfrm>
          <a:custGeom>
            <a:avLst/>
            <a:gdLst/>
            <a:ahLst/>
            <a:cxnLst/>
            <a:rect r="r" b="b" t="t" l="l"/>
            <a:pathLst>
              <a:path h="4114800" w="3852949">
                <a:moveTo>
                  <a:pt x="0" y="0"/>
                </a:moveTo>
                <a:lnTo>
                  <a:pt x="3852950" y="0"/>
                </a:lnTo>
                <a:lnTo>
                  <a:pt x="3852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512237" y="2065993"/>
            <a:ext cx="9263525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Safira March"/>
                <a:ea typeface="Safira March"/>
                <a:cs typeface="Safira March"/>
                <a:sym typeface="Safira March"/>
              </a:rPr>
              <a:t>Problem in NICUs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802542" y="3600737"/>
            <a:ext cx="14682916" cy="5177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98828" indent="-399414" lvl="1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Premature infants often lack consistent human touch</a:t>
            </a:r>
          </a:p>
          <a:p>
            <a:pPr algn="just">
              <a:lnSpc>
                <a:spcPts val="5179"/>
              </a:lnSpc>
            </a:pPr>
          </a:p>
          <a:p>
            <a:pPr algn="just" marL="798828" indent="-399414" lvl="1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Touch deprivation is linked to delayed brain development</a:t>
            </a:r>
          </a:p>
          <a:p>
            <a:pPr algn="just">
              <a:lnSpc>
                <a:spcPts val="5179"/>
              </a:lnSpc>
            </a:pPr>
          </a:p>
          <a:p>
            <a:pPr algn="just" marL="798828" indent="-399414" lvl="1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Many infants are too medically fragile to be held</a:t>
            </a:r>
          </a:p>
          <a:p>
            <a:pPr algn="just">
              <a:lnSpc>
                <a:spcPts val="5179"/>
              </a:lnSpc>
            </a:pPr>
          </a:p>
          <a:p>
            <a:pPr algn="just" marL="798828" indent="-399414" lvl="1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Nurses face time constraints for prolonged contact</a:t>
            </a:r>
          </a:p>
          <a:p>
            <a:pPr algn="just">
              <a:lnSpc>
                <a:spcPts val="4759"/>
              </a:lnSpc>
            </a:pP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E7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394298" y="638074"/>
            <a:ext cx="13499404" cy="9010852"/>
          </a:xfrm>
          <a:custGeom>
            <a:avLst/>
            <a:gdLst/>
            <a:ahLst/>
            <a:cxnLst/>
            <a:rect r="r" b="b" t="t" l="l"/>
            <a:pathLst>
              <a:path h="9010852" w="13499404">
                <a:moveTo>
                  <a:pt x="0" y="0"/>
                </a:moveTo>
                <a:lnTo>
                  <a:pt x="13499404" y="0"/>
                </a:lnTo>
                <a:lnTo>
                  <a:pt x="13499404" y="9010852"/>
                </a:lnTo>
                <a:lnTo>
                  <a:pt x="0" y="90108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E7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00209" y="1028700"/>
            <a:ext cx="13887582" cy="9235242"/>
          </a:xfrm>
          <a:custGeom>
            <a:avLst/>
            <a:gdLst/>
            <a:ahLst/>
            <a:cxnLst/>
            <a:rect r="r" b="b" t="t" l="l"/>
            <a:pathLst>
              <a:path h="9235242" w="13887582">
                <a:moveTo>
                  <a:pt x="0" y="0"/>
                </a:moveTo>
                <a:lnTo>
                  <a:pt x="13887582" y="0"/>
                </a:lnTo>
                <a:lnTo>
                  <a:pt x="13887582" y="9235242"/>
                </a:lnTo>
                <a:lnTo>
                  <a:pt x="0" y="92352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141605"/>
            <a:ext cx="18288000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16202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Benefit: Real-time vital tracking straight from the device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E7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677612" y="1309336"/>
            <a:ext cx="8932776" cy="8977664"/>
          </a:xfrm>
          <a:custGeom>
            <a:avLst/>
            <a:gdLst/>
            <a:ahLst/>
            <a:cxnLst/>
            <a:rect r="r" b="b" t="t" l="l"/>
            <a:pathLst>
              <a:path h="8977664" w="8932776">
                <a:moveTo>
                  <a:pt x="0" y="0"/>
                </a:moveTo>
                <a:lnTo>
                  <a:pt x="8932776" y="0"/>
                </a:lnTo>
                <a:lnTo>
                  <a:pt x="8932776" y="8977664"/>
                </a:lnTo>
                <a:lnTo>
                  <a:pt x="0" y="89776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31032" y="141605"/>
            <a:ext cx="15225936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Benefit: Soothing Immunocopromised Children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E7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514850" y="1028700"/>
            <a:ext cx="9258300" cy="9258300"/>
          </a:xfrm>
          <a:custGeom>
            <a:avLst/>
            <a:gdLst/>
            <a:ahLst/>
            <a:cxnLst/>
            <a:rect r="r" b="b" t="t" l="l"/>
            <a:pathLst>
              <a:path h="9258300" w="9258300">
                <a:moveTo>
                  <a:pt x="0" y="0"/>
                </a:moveTo>
                <a:lnTo>
                  <a:pt x="9258300" y="0"/>
                </a:lnTo>
                <a:lnTo>
                  <a:pt x="9258300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3933" y="-95250"/>
            <a:ext cx="18220134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Challenge: Discomfort felt by children toward the device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E7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564112" y="1161573"/>
            <a:ext cx="9159776" cy="9125427"/>
          </a:xfrm>
          <a:custGeom>
            <a:avLst/>
            <a:gdLst/>
            <a:ahLst/>
            <a:cxnLst/>
            <a:rect r="r" b="b" t="t" l="l"/>
            <a:pathLst>
              <a:path h="9125427" w="9159776">
                <a:moveTo>
                  <a:pt x="0" y="0"/>
                </a:moveTo>
                <a:lnTo>
                  <a:pt x="9159776" y="0"/>
                </a:lnTo>
                <a:lnTo>
                  <a:pt x="9159776" y="9125427"/>
                </a:lnTo>
                <a:lnTo>
                  <a:pt x="0" y="91254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308818" y="141605"/>
            <a:ext cx="13975482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Challenge: Children becoming too attached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E7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757924" y="21923"/>
            <a:ext cx="6390754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References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0" y="2038330"/>
            <a:ext cx="7406640" cy="8248670"/>
          </a:xfrm>
          <a:custGeom>
            <a:avLst/>
            <a:gdLst/>
            <a:ahLst/>
            <a:cxnLst/>
            <a:rect r="r" b="b" t="t" l="l"/>
            <a:pathLst>
              <a:path h="8248670" w="7406640">
                <a:moveTo>
                  <a:pt x="0" y="0"/>
                </a:moveTo>
                <a:lnTo>
                  <a:pt x="7406640" y="0"/>
                </a:lnTo>
                <a:lnTo>
                  <a:pt x="7406640" y="8248670"/>
                </a:lnTo>
                <a:lnTo>
                  <a:pt x="0" y="82486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5" t="0" r="-115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1384" y="1540842"/>
            <a:ext cx="17966162" cy="8747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Conde-</a:t>
            </a:r>
            <a:r>
              <a:rPr lang="en-US" sz="24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Agudelo, A., Díaz-Rossello, J. L., &amp; Belizán, J. M. (2016). Kangaroo mother care to reduce morbidity and mortality in low birthweight infants. Cochrane Database of Systematic Reviews, (8), CD002771.</a:t>
            </a:r>
            <a:r>
              <a:rPr lang="en-US" sz="2499" u="sng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3" tooltip="https://doi.org/10.1002/14651858.CD002771.pub4"/>
              </a:rPr>
              <a:t> https://doi.org/10.1002/14651858.CD002771.pub4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Feldman, R., Eidelman, A. I., Sirota, L., &amp; Weller, A. (2002). Comparison of skin-to-skin (kangaroo) and traditional care: Parenting outcomes and preterm infant development. Pediatrics, 110(1), 16–26. </a:t>
            </a:r>
            <a:r>
              <a:rPr lang="en-US" sz="2499" u="sng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4" tooltip="https://doi.org/10.1542/peds.110.1.16"/>
              </a:rPr>
              <a:t>https://doi.org/10.1542/peds.110.1.1</a:t>
            </a:r>
            <a:r>
              <a:rPr lang="en-US" sz="24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6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Field, T. (2010). Touch for socioemotional and physical well-being: A review. Developmental Review, 30(4), 367–383. </a:t>
            </a:r>
            <a:r>
              <a:rPr lang="en-US" sz="2499" u="sng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5" tooltip="https://doi.org/10.1016/j.dr.2011.01.001"/>
              </a:rPr>
              <a:t>https://doi.org/10.1016/j.dr.2011.01.001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Jeyaraj, P., Araki, L. N., &amp; Chau, C. M. Y. (2022). Robot an effective pain management tool for premature babies. UBC Faculty of Medicine News. </a:t>
            </a:r>
            <a:r>
              <a:rPr lang="en-US" sz="2499" u="sng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6" tooltip="https://www.med.ubc.ca/news/robot-an-effective-pain-management-tool-for-premature-babies/"/>
              </a:rPr>
              <a:t>https://www.med.ubc.ca/news/robot-an-effective-pain-management-tool-for-premature-babies/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Montirosso, R., Borgatti, R., Trojan, S., Zanini, R., &amp; Tronick, E. (2017). Affective touch and early neurodevelopment: A systematic review. Frontiers in Psychology, 8, 1261. </a:t>
            </a:r>
            <a:r>
              <a:rPr lang="en-US" sz="2499" u="sng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7" tooltip="https://doi.org/10.3389/fpsyg.2017.01261"/>
              </a:rPr>
              <a:t>https://doi.org/10.3389/fpsyg.2017.01261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OpenArt. (2022). OpenArt – AI image generation platform. </a:t>
            </a:r>
            <a:r>
              <a:rPr lang="en-US" sz="2499" u="sng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8" tooltip="https://openart.ai"/>
              </a:rPr>
              <a:t>https://openart.ai/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Yoshida, M., Takahashi, Y., &amp; Nishimura, T. (2021). Physical contact in parent-infant relationship and its effect on fostering a feeling of safety. Frontiers in Psychology, 12, 662460. </a:t>
            </a:r>
            <a:r>
              <a:rPr lang="en-US" sz="2499" u="sng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9" tooltip="https://doi.org/10.3389/fpsyg.2021.662460"/>
              </a:rPr>
              <a:t>https://doi.org/10.3389/fpsyg.2021.662460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Zhao, Y., Guo, Y., &amp; Wang, L. (2021). Wearable technologies for infant health monitoring: A review. IEEE Sensors Journal, 21(17), 19575–19585. </a:t>
            </a:r>
            <a:r>
              <a:rPr lang="en-US" sz="2499" u="sng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10" tooltip="https://doi.org/10.1109/JSEN.2021.3082766"/>
              </a:rPr>
              <a:t>https://doi.org/10.1109/JSEN.2021.3082766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Zhou, Y., Zhang, Y., &amp; Wang, J. (2022). Effect of Kangaroo Mother Care on the Psychological Stress Response and Sleep Quality of Mothers With Premature Infants in the Neonatal Intensive Care Unit. Frontiers in Pediatrics, 10, 879956. </a:t>
            </a:r>
            <a:r>
              <a:rPr lang="en-US" sz="2499" u="sng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11" tooltip="https://doi.org/10.3389/fped.2022.879956"/>
              </a:rPr>
              <a:t>https://doi.org/10.3389/fped.2022.879956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E7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CDFDD"/>
            </a:solidFill>
            <a:ln w="285750" cap="rnd">
              <a:solidFill>
                <a:srgbClr val="F4BDBC"/>
              </a:solidFill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706025">
            <a:off x="-2733841" y="4827117"/>
            <a:ext cx="13044260" cy="12166737"/>
          </a:xfrm>
          <a:custGeom>
            <a:avLst/>
            <a:gdLst/>
            <a:ahLst/>
            <a:cxnLst/>
            <a:rect r="r" b="b" t="t" l="l"/>
            <a:pathLst>
              <a:path h="12166737" w="13044260">
                <a:moveTo>
                  <a:pt x="0" y="0"/>
                </a:moveTo>
                <a:lnTo>
                  <a:pt x="13044260" y="0"/>
                </a:lnTo>
                <a:lnTo>
                  <a:pt x="13044260" y="12166737"/>
                </a:lnTo>
                <a:lnTo>
                  <a:pt x="0" y="121667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413959" y="-5843869"/>
            <a:ext cx="8866190" cy="9468746"/>
          </a:xfrm>
          <a:custGeom>
            <a:avLst/>
            <a:gdLst/>
            <a:ahLst/>
            <a:cxnLst/>
            <a:rect r="r" b="b" t="t" l="l"/>
            <a:pathLst>
              <a:path h="9468746" w="8866190">
                <a:moveTo>
                  <a:pt x="0" y="0"/>
                </a:moveTo>
                <a:lnTo>
                  <a:pt x="8866189" y="0"/>
                </a:lnTo>
                <a:lnTo>
                  <a:pt x="8866189" y="9468747"/>
                </a:lnTo>
                <a:lnTo>
                  <a:pt x="0" y="94687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512237" y="4614545"/>
            <a:ext cx="9263525" cy="953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000000"/>
                </a:solidFill>
                <a:latin typeface="Safira March"/>
                <a:ea typeface="Safira March"/>
                <a:cs typeface="Safira March"/>
                <a:sym typeface="Safira March"/>
              </a:rPr>
              <a:t>THANK YOU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E7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CDFDD"/>
            </a:solidFill>
            <a:ln w="285750" cap="rnd">
              <a:solidFill>
                <a:srgbClr val="F4BDBC"/>
              </a:solidFill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1554809">
            <a:off x="-1065404" y="6851776"/>
            <a:ext cx="5430656" cy="5065321"/>
          </a:xfrm>
          <a:custGeom>
            <a:avLst/>
            <a:gdLst/>
            <a:ahLst/>
            <a:cxnLst/>
            <a:rect r="r" b="b" t="t" l="l"/>
            <a:pathLst>
              <a:path h="5065321" w="5430656">
                <a:moveTo>
                  <a:pt x="0" y="0"/>
                </a:moveTo>
                <a:lnTo>
                  <a:pt x="5430656" y="0"/>
                </a:lnTo>
                <a:lnTo>
                  <a:pt x="5430656" y="5065321"/>
                </a:lnTo>
                <a:lnTo>
                  <a:pt x="0" y="50653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081122" y="-1028700"/>
            <a:ext cx="3852949" cy="4114800"/>
          </a:xfrm>
          <a:custGeom>
            <a:avLst/>
            <a:gdLst/>
            <a:ahLst/>
            <a:cxnLst/>
            <a:rect r="r" b="b" t="t" l="l"/>
            <a:pathLst>
              <a:path h="4114800" w="3852949">
                <a:moveTo>
                  <a:pt x="0" y="0"/>
                </a:moveTo>
                <a:lnTo>
                  <a:pt x="3852949" y="0"/>
                </a:lnTo>
                <a:lnTo>
                  <a:pt x="38529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512237" y="1902350"/>
            <a:ext cx="9263525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Safira March"/>
                <a:ea typeface="Safira March"/>
                <a:cs typeface="Safira March"/>
                <a:sym typeface="Safira March"/>
              </a:rPr>
              <a:t>Why Touch Matters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115497" y="3019425"/>
            <a:ext cx="14057006" cy="6510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890141" indent="-445071" lvl="1">
              <a:lnSpc>
                <a:spcPts val="5772"/>
              </a:lnSpc>
              <a:buFont typeface="Arial"/>
              <a:buChar char="•"/>
            </a:pPr>
            <a:r>
              <a:rPr lang="en-US" sz="412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Skin-to-skin contact supports brain and emotional development</a:t>
            </a:r>
          </a:p>
          <a:p>
            <a:pPr algn="just" marL="890141" indent="-445071" lvl="1">
              <a:lnSpc>
                <a:spcPts val="5772"/>
              </a:lnSpc>
              <a:buFont typeface="Arial"/>
              <a:buChar char="•"/>
            </a:pPr>
            <a:r>
              <a:rPr lang="en-US" sz="412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Improves heart rate, temperature regulation, and sleep</a:t>
            </a:r>
          </a:p>
          <a:p>
            <a:pPr algn="just" marL="890141" indent="-445071" lvl="1">
              <a:lnSpc>
                <a:spcPts val="5772"/>
              </a:lnSpc>
              <a:buFont typeface="Arial"/>
              <a:buChar char="•"/>
            </a:pPr>
            <a:r>
              <a:rPr lang="en-US" sz="412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Early tactile care leads to stronger long-term outcomes</a:t>
            </a:r>
          </a:p>
          <a:p>
            <a:pPr algn="just" marL="890141" indent="-445071" lvl="1">
              <a:lnSpc>
                <a:spcPts val="5772"/>
              </a:lnSpc>
              <a:buFont typeface="Arial"/>
              <a:buChar char="•"/>
            </a:pPr>
            <a:r>
              <a:rPr lang="en-US" sz="412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Human contact is beneficial but hard to deliver consistently</a:t>
            </a:r>
          </a:p>
          <a:p>
            <a:pPr algn="just">
              <a:lnSpc>
                <a:spcPts val="5772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E7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356024"/>
            <a:ext cx="16640768" cy="8902276"/>
            <a:chOff x="0" y="0"/>
            <a:chExt cx="4382754" cy="234463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382754" cy="2344632"/>
            </a:xfrm>
            <a:custGeom>
              <a:avLst/>
              <a:gdLst/>
              <a:ahLst/>
              <a:cxnLst/>
              <a:rect r="r" b="b" t="t" l="l"/>
              <a:pathLst>
                <a:path h="2344632" w="4382754">
                  <a:moveTo>
                    <a:pt x="23727" y="0"/>
                  </a:moveTo>
                  <a:lnTo>
                    <a:pt x="4359027" y="0"/>
                  </a:lnTo>
                  <a:cubicBezTo>
                    <a:pt x="4365320" y="0"/>
                    <a:pt x="4371354" y="2500"/>
                    <a:pt x="4375804" y="6950"/>
                  </a:cubicBezTo>
                  <a:cubicBezTo>
                    <a:pt x="4380254" y="11399"/>
                    <a:pt x="4382754" y="17434"/>
                    <a:pt x="4382754" y="23727"/>
                  </a:cubicBezTo>
                  <a:lnTo>
                    <a:pt x="4382754" y="2320905"/>
                  </a:lnTo>
                  <a:cubicBezTo>
                    <a:pt x="4382754" y="2334009"/>
                    <a:pt x="4372131" y="2344632"/>
                    <a:pt x="4359027" y="2344632"/>
                  </a:cubicBezTo>
                  <a:lnTo>
                    <a:pt x="23727" y="2344632"/>
                  </a:lnTo>
                  <a:cubicBezTo>
                    <a:pt x="10623" y="2344632"/>
                    <a:pt x="0" y="2334009"/>
                    <a:pt x="0" y="2320905"/>
                  </a:cubicBezTo>
                  <a:lnTo>
                    <a:pt x="0" y="23727"/>
                  </a:lnTo>
                  <a:cubicBezTo>
                    <a:pt x="0" y="10623"/>
                    <a:pt x="10623" y="0"/>
                    <a:pt x="23727" y="0"/>
                  </a:cubicBezTo>
                  <a:close/>
                </a:path>
              </a:pathLst>
            </a:custGeom>
            <a:solidFill>
              <a:srgbClr val="FCDFDD"/>
            </a:solidFill>
            <a:ln w="285750" cap="rnd">
              <a:solidFill>
                <a:srgbClr val="F4BDBC"/>
              </a:solidFill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382754" cy="23827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3729506">
            <a:off x="14735975" y="6725639"/>
            <a:ext cx="5430656" cy="5065321"/>
          </a:xfrm>
          <a:custGeom>
            <a:avLst/>
            <a:gdLst/>
            <a:ahLst/>
            <a:cxnLst/>
            <a:rect r="r" b="b" t="t" l="l"/>
            <a:pathLst>
              <a:path h="5065321" w="5430656">
                <a:moveTo>
                  <a:pt x="0" y="0"/>
                </a:moveTo>
                <a:lnTo>
                  <a:pt x="5430657" y="0"/>
                </a:lnTo>
                <a:lnTo>
                  <a:pt x="5430657" y="5065322"/>
                </a:lnTo>
                <a:lnTo>
                  <a:pt x="0" y="506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897775" y="-1336337"/>
            <a:ext cx="3852949" cy="4114800"/>
          </a:xfrm>
          <a:custGeom>
            <a:avLst/>
            <a:gdLst/>
            <a:ahLst/>
            <a:cxnLst/>
            <a:rect r="r" b="b" t="t" l="l"/>
            <a:pathLst>
              <a:path h="4114800" w="3852949">
                <a:moveTo>
                  <a:pt x="0" y="0"/>
                </a:moveTo>
                <a:lnTo>
                  <a:pt x="3852950" y="0"/>
                </a:lnTo>
                <a:lnTo>
                  <a:pt x="3852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2754295" y="2158910"/>
            <a:ext cx="12779410" cy="3105280"/>
            <a:chOff x="0" y="0"/>
            <a:chExt cx="3365770" cy="81785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365771" cy="817852"/>
            </a:xfrm>
            <a:custGeom>
              <a:avLst/>
              <a:gdLst/>
              <a:ahLst/>
              <a:cxnLst/>
              <a:rect r="r" b="b" t="t" l="l"/>
              <a:pathLst>
                <a:path h="817852" w="3365771">
                  <a:moveTo>
                    <a:pt x="3162570" y="0"/>
                  </a:moveTo>
                  <a:cubicBezTo>
                    <a:pt x="3274795" y="0"/>
                    <a:pt x="3365771" y="183082"/>
                    <a:pt x="3365771" y="408926"/>
                  </a:cubicBezTo>
                  <a:cubicBezTo>
                    <a:pt x="3365771" y="634769"/>
                    <a:pt x="3274795" y="817852"/>
                    <a:pt x="3162570" y="817852"/>
                  </a:cubicBezTo>
                  <a:lnTo>
                    <a:pt x="203200" y="817852"/>
                  </a:lnTo>
                  <a:cubicBezTo>
                    <a:pt x="90976" y="817852"/>
                    <a:pt x="0" y="634769"/>
                    <a:pt x="0" y="408926"/>
                  </a:cubicBezTo>
                  <a:cubicBezTo>
                    <a:pt x="0" y="1830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4BDBC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3365770" cy="8559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3287212" y="2819375"/>
            <a:ext cx="11704051" cy="1987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47698" indent="-323849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Mothers often experience anxiety and depression in NICU</a:t>
            </a:r>
          </a:p>
          <a:p>
            <a:pPr algn="just">
              <a:lnSpc>
                <a:spcPts val="4199"/>
              </a:lnSpc>
            </a:pPr>
          </a:p>
          <a:p>
            <a:pPr algn="just" marL="647698" indent="-323849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Inability to hold their baby disrupts natural bonding</a:t>
            </a:r>
          </a:p>
          <a:p>
            <a:pPr algn="just">
              <a:lnSpc>
                <a:spcPts val="3500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4409035" y="890869"/>
            <a:ext cx="9263525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Safira March"/>
                <a:ea typeface="Safira March"/>
                <a:cs typeface="Safira March"/>
                <a:sym typeface="Safira March"/>
              </a:rPr>
              <a:t>Impact on Parents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2651092" y="5819762"/>
            <a:ext cx="12779410" cy="3036855"/>
            <a:chOff x="0" y="0"/>
            <a:chExt cx="3365770" cy="79983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365771" cy="799830"/>
            </a:xfrm>
            <a:custGeom>
              <a:avLst/>
              <a:gdLst/>
              <a:ahLst/>
              <a:cxnLst/>
              <a:rect r="r" b="b" t="t" l="l"/>
              <a:pathLst>
                <a:path h="799830" w="3365771">
                  <a:moveTo>
                    <a:pt x="3162570" y="0"/>
                  </a:moveTo>
                  <a:cubicBezTo>
                    <a:pt x="3274795" y="0"/>
                    <a:pt x="3365771" y="179048"/>
                    <a:pt x="3365771" y="399915"/>
                  </a:cubicBezTo>
                  <a:cubicBezTo>
                    <a:pt x="3365771" y="620782"/>
                    <a:pt x="3274795" y="799830"/>
                    <a:pt x="3162570" y="799830"/>
                  </a:cubicBezTo>
                  <a:lnTo>
                    <a:pt x="203200" y="799830"/>
                  </a:lnTo>
                  <a:cubicBezTo>
                    <a:pt x="90976" y="799830"/>
                    <a:pt x="0" y="620782"/>
                    <a:pt x="0" y="399915"/>
                  </a:cubicBezTo>
                  <a:cubicBezTo>
                    <a:pt x="0" y="17904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4BDBC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3365770" cy="8379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3287212" y="6280914"/>
            <a:ext cx="11704051" cy="2066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47698" indent="-323849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Physical closeness reduces stress for both baby and parent</a:t>
            </a:r>
          </a:p>
          <a:p>
            <a:pPr algn="just">
              <a:lnSpc>
                <a:spcPts val="4199"/>
              </a:lnSpc>
            </a:pPr>
          </a:p>
          <a:p>
            <a:pPr algn="just" marL="647698" indent="-323849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Emotional distress can affect the family’s well-being</a:t>
            </a:r>
          </a:p>
          <a:p>
            <a:pPr algn="just">
              <a:lnSpc>
                <a:spcPts val="4199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E7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36498" y="1028700"/>
            <a:ext cx="17526732" cy="8738209"/>
            <a:chOff x="0" y="0"/>
            <a:chExt cx="4616094" cy="23014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616094" cy="2301421"/>
            </a:xfrm>
            <a:custGeom>
              <a:avLst/>
              <a:gdLst/>
              <a:ahLst/>
              <a:cxnLst/>
              <a:rect r="r" b="b" t="t" l="l"/>
              <a:pathLst>
                <a:path h="2301421" w="4616094">
                  <a:moveTo>
                    <a:pt x="22528" y="0"/>
                  </a:moveTo>
                  <a:lnTo>
                    <a:pt x="4593567" y="0"/>
                  </a:lnTo>
                  <a:cubicBezTo>
                    <a:pt x="4599541" y="0"/>
                    <a:pt x="4605271" y="2373"/>
                    <a:pt x="4609496" y="6598"/>
                  </a:cubicBezTo>
                  <a:cubicBezTo>
                    <a:pt x="4613721" y="10823"/>
                    <a:pt x="4616094" y="16553"/>
                    <a:pt x="4616094" y="22528"/>
                  </a:cubicBezTo>
                  <a:lnTo>
                    <a:pt x="4616094" y="2278894"/>
                  </a:lnTo>
                  <a:cubicBezTo>
                    <a:pt x="4616094" y="2284868"/>
                    <a:pt x="4613721" y="2290598"/>
                    <a:pt x="4609496" y="2294823"/>
                  </a:cubicBezTo>
                  <a:cubicBezTo>
                    <a:pt x="4605271" y="2299048"/>
                    <a:pt x="4599541" y="2301421"/>
                    <a:pt x="4593567" y="2301421"/>
                  </a:cubicBezTo>
                  <a:lnTo>
                    <a:pt x="22528" y="2301421"/>
                  </a:lnTo>
                  <a:cubicBezTo>
                    <a:pt x="16553" y="2301421"/>
                    <a:pt x="10823" y="2299048"/>
                    <a:pt x="6598" y="2294823"/>
                  </a:cubicBezTo>
                  <a:cubicBezTo>
                    <a:pt x="2373" y="2290598"/>
                    <a:pt x="0" y="2284868"/>
                    <a:pt x="0" y="2278894"/>
                  </a:cubicBezTo>
                  <a:lnTo>
                    <a:pt x="0" y="22528"/>
                  </a:lnTo>
                  <a:cubicBezTo>
                    <a:pt x="0" y="16553"/>
                    <a:pt x="2373" y="10823"/>
                    <a:pt x="6598" y="6598"/>
                  </a:cubicBezTo>
                  <a:cubicBezTo>
                    <a:pt x="10823" y="2373"/>
                    <a:pt x="16553" y="0"/>
                    <a:pt x="22528" y="0"/>
                  </a:cubicBezTo>
                  <a:close/>
                </a:path>
              </a:pathLst>
            </a:custGeom>
            <a:solidFill>
              <a:srgbClr val="FCDFDD"/>
            </a:solidFill>
            <a:ln w="285750" cap="rnd">
              <a:solidFill>
                <a:srgbClr val="F4BDBC"/>
              </a:solidFill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616094" cy="23395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1554809">
            <a:off x="-1065404" y="6851776"/>
            <a:ext cx="5430656" cy="5065321"/>
          </a:xfrm>
          <a:custGeom>
            <a:avLst/>
            <a:gdLst/>
            <a:ahLst/>
            <a:cxnLst/>
            <a:rect r="r" b="b" t="t" l="l"/>
            <a:pathLst>
              <a:path h="5065321" w="5430656">
                <a:moveTo>
                  <a:pt x="0" y="0"/>
                </a:moveTo>
                <a:lnTo>
                  <a:pt x="5430656" y="0"/>
                </a:lnTo>
                <a:lnTo>
                  <a:pt x="5430656" y="5065321"/>
                </a:lnTo>
                <a:lnTo>
                  <a:pt x="0" y="50653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081122" y="-1028700"/>
            <a:ext cx="3852949" cy="4114800"/>
          </a:xfrm>
          <a:custGeom>
            <a:avLst/>
            <a:gdLst/>
            <a:ahLst/>
            <a:cxnLst/>
            <a:rect r="r" b="b" t="t" l="l"/>
            <a:pathLst>
              <a:path h="4114800" w="3852949">
                <a:moveTo>
                  <a:pt x="0" y="0"/>
                </a:moveTo>
                <a:lnTo>
                  <a:pt x="3852949" y="0"/>
                </a:lnTo>
                <a:lnTo>
                  <a:pt x="38529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176651" y="2229101"/>
            <a:ext cx="8349591" cy="6534288"/>
            <a:chOff x="0" y="0"/>
            <a:chExt cx="2199069" cy="172096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199069" cy="1720965"/>
            </a:xfrm>
            <a:custGeom>
              <a:avLst/>
              <a:gdLst/>
              <a:ahLst/>
              <a:cxnLst/>
              <a:rect r="r" b="b" t="t" l="l"/>
              <a:pathLst>
                <a:path h="1720965" w="2199069">
                  <a:moveTo>
                    <a:pt x="1995869" y="0"/>
                  </a:moveTo>
                  <a:cubicBezTo>
                    <a:pt x="2108093" y="0"/>
                    <a:pt x="2199069" y="385251"/>
                    <a:pt x="2199069" y="860482"/>
                  </a:cubicBezTo>
                  <a:cubicBezTo>
                    <a:pt x="2199069" y="1335714"/>
                    <a:pt x="2108093" y="1720965"/>
                    <a:pt x="1995869" y="1720965"/>
                  </a:cubicBezTo>
                  <a:lnTo>
                    <a:pt x="203200" y="1720965"/>
                  </a:lnTo>
                  <a:cubicBezTo>
                    <a:pt x="90976" y="1720965"/>
                    <a:pt x="0" y="1335714"/>
                    <a:pt x="0" y="860482"/>
                  </a:cubicBezTo>
                  <a:cubicBezTo>
                    <a:pt x="0" y="385251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4BDBC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2199069" cy="17590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1554809">
            <a:off x="-913004" y="7004176"/>
            <a:ext cx="5430656" cy="5065321"/>
          </a:xfrm>
          <a:custGeom>
            <a:avLst/>
            <a:gdLst/>
            <a:ahLst/>
            <a:cxnLst/>
            <a:rect r="r" b="b" t="t" l="l"/>
            <a:pathLst>
              <a:path h="5065321" w="5430656">
                <a:moveTo>
                  <a:pt x="0" y="0"/>
                </a:moveTo>
                <a:lnTo>
                  <a:pt x="5430656" y="0"/>
                </a:lnTo>
                <a:lnTo>
                  <a:pt x="5430656" y="5065321"/>
                </a:lnTo>
                <a:lnTo>
                  <a:pt x="0" y="50653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649924" y="2584839"/>
            <a:ext cx="7409455" cy="6178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47698" indent="-323849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Soft, AI-enabled pad designed for premature infants</a:t>
            </a:r>
          </a:p>
          <a:p>
            <a:pPr algn="just">
              <a:lnSpc>
                <a:spcPts val="4199"/>
              </a:lnSpc>
            </a:pPr>
          </a:p>
          <a:p>
            <a:pPr algn="just" marL="647698" indent="-323849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Simulates heartbeat, warmth, breathing, and scent</a:t>
            </a:r>
          </a:p>
          <a:p>
            <a:pPr algn="just">
              <a:lnSpc>
                <a:spcPts val="4199"/>
              </a:lnSpc>
            </a:pPr>
          </a:p>
          <a:p>
            <a:pPr algn="just" marL="647698" indent="-323849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Adjusts stimulation based on baby’s real-time data</a:t>
            </a:r>
          </a:p>
          <a:p>
            <a:pPr algn="just">
              <a:lnSpc>
                <a:spcPts val="4199"/>
              </a:lnSpc>
            </a:pPr>
          </a:p>
          <a:p>
            <a:pPr algn="just" marL="647698" indent="-323849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Safe and personalized for even the most fragile babies</a:t>
            </a:r>
          </a:p>
          <a:p>
            <a:pPr algn="just">
              <a:lnSpc>
                <a:spcPts val="3500"/>
              </a:lnSpc>
            </a:pP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0264086" y="2229101"/>
            <a:ext cx="6550652" cy="6550652"/>
          </a:xfrm>
          <a:custGeom>
            <a:avLst/>
            <a:gdLst/>
            <a:ahLst/>
            <a:cxnLst/>
            <a:rect r="r" b="b" t="t" l="l"/>
            <a:pathLst>
              <a:path h="6550652" w="6550652">
                <a:moveTo>
                  <a:pt x="0" y="0"/>
                </a:moveTo>
                <a:lnTo>
                  <a:pt x="6550652" y="0"/>
                </a:lnTo>
                <a:lnTo>
                  <a:pt x="6550652" y="6550652"/>
                </a:lnTo>
                <a:lnTo>
                  <a:pt x="0" y="65506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115243" y="174976"/>
            <a:ext cx="11661330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Safira March"/>
                <a:ea typeface="Safira March"/>
                <a:cs typeface="Safira March"/>
                <a:sym typeface="Safira March"/>
              </a:rPr>
              <a:t>Meet the NeoCuddleBot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E7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CDFDD"/>
            </a:solidFill>
            <a:ln w="285750" cap="rnd">
              <a:solidFill>
                <a:srgbClr val="F4BDBC"/>
              </a:solidFill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3729506">
            <a:off x="14735975" y="6725639"/>
            <a:ext cx="5430656" cy="5065321"/>
          </a:xfrm>
          <a:custGeom>
            <a:avLst/>
            <a:gdLst/>
            <a:ahLst/>
            <a:cxnLst/>
            <a:rect r="r" b="b" t="t" l="l"/>
            <a:pathLst>
              <a:path h="5065321" w="5430656">
                <a:moveTo>
                  <a:pt x="0" y="0"/>
                </a:moveTo>
                <a:lnTo>
                  <a:pt x="5430657" y="0"/>
                </a:lnTo>
                <a:lnTo>
                  <a:pt x="5430657" y="5065322"/>
                </a:lnTo>
                <a:lnTo>
                  <a:pt x="0" y="506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897775" y="-1336337"/>
            <a:ext cx="3852949" cy="4114800"/>
          </a:xfrm>
          <a:custGeom>
            <a:avLst/>
            <a:gdLst/>
            <a:ahLst/>
            <a:cxnLst/>
            <a:rect r="r" b="b" t="t" l="l"/>
            <a:pathLst>
              <a:path h="4114800" w="3852949">
                <a:moveTo>
                  <a:pt x="0" y="0"/>
                </a:moveTo>
                <a:lnTo>
                  <a:pt x="3852950" y="0"/>
                </a:lnTo>
                <a:lnTo>
                  <a:pt x="3852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137261" y="1447808"/>
            <a:ext cx="12429476" cy="1455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Safira March"/>
                <a:ea typeface="Safira March"/>
                <a:cs typeface="Safira March"/>
                <a:sym typeface="Safira March"/>
              </a:rPr>
              <a:t>Benefits of the NeoCuddleBot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798283" y="3428593"/>
            <a:ext cx="13107433" cy="49500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60402" indent="-380201" lvl="1">
              <a:lnSpc>
                <a:spcPts val="4930"/>
              </a:lnSpc>
              <a:buFont typeface="Arial"/>
              <a:buChar char="•"/>
            </a:pPr>
            <a:r>
              <a:rPr lang="en-US" sz="352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Delivers calming touch when holding isn’t possible</a:t>
            </a:r>
          </a:p>
          <a:p>
            <a:pPr algn="just">
              <a:lnSpc>
                <a:spcPts val="4930"/>
              </a:lnSpc>
            </a:pPr>
          </a:p>
          <a:p>
            <a:pPr algn="just" marL="760402" indent="-380201" lvl="1">
              <a:lnSpc>
                <a:spcPts val="4930"/>
              </a:lnSpc>
              <a:buFont typeface="Arial"/>
              <a:buChar char="•"/>
            </a:pPr>
            <a:r>
              <a:rPr lang="en-US" sz="352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Promotes brain development and emotional regulation</a:t>
            </a:r>
          </a:p>
          <a:p>
            <a:pPr algn="just">
              <a:lnSpc>
                <a:spcPts val="4930"/>
              </a:lnSpc>
            </a:pPr>
          </a:p>
          <a:p>
            <a:pPr algn="just" marL="760402" indent="-380201" lvl="1">
              <a:lnSpc>
                <a:spcPts val="4930"/>
              </a:lnSpc>
              <a:buFont typeface="Arial"/>
              <a:buChar char="•"/>
            </a:pPr>
            <a:r>
              <a:rPr lang="en-US" sz="352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Maintains infant-parent bond with scent personalization</a:t>
            </a:r>
          </a:p>
          <a:p>
            <a:pPr algn="just">
              <a:lnSpc>
                <a:spcPts val="4930"/>
              </a:lnSpc>
            </a:pPr>
          </a:p>
          <a:p>
            <a:pPr algn="just" marL="760402" indent="-380201" lvl="1">
              <a:lnSpc>
                <a:spcPts val="4930"/>
              </a:lnSpc>
              <a:buFont typeface="Arial"/>
              <a:buChar char="•"/>
            </a:pPr>
            <a:r>
              <a:rPr lang="en-US" sz="352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Supports nurses by reducing emotional load</a:t>
            </a:r>
          </a:p>
          <a:p>
            <a:pPr algn="just">
              <a:lnSpc>
                <a:spcPts val="4930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E7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CDFDD"/>
            </a:solidFill>
            <a:ln w="285750" cap="rnd">
              <a:solidFill>
                <a:srgbClr val="F4BDBC"/>
              </a:solidFill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3729506">
            <a:off x="14735975" y="6725639"/>
            <a:ext cx="5430656" cy="5065321"/>
          </a:xfrm>
          <a:custGeom>
            <a:avLst/>
            <a:gdLst/>
            <a:ahLst/>
            <a:cxnLst/>
            <a:rect r="r" b="b" t="t" l="l"/>
            <a:pathLst>
              <a:path h="5065321" w="5430656">
                <a:moveTo>
                  <a:pt x="0" y="0"/>
                </a:moveTo>
                <a:lnTo>
                  <a:pt x="5430657" y="0"/>
                </a:lnTo>
                <a:lnTo>
                  <a:pt x="5430657" y="5065322"/>
                </a:lnTo>
                <a:lnTo>
                  <a:pt x="0" y="506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897775" y="-1336337"/>
            <a:ext cx="3852949" cy="4114800"/>
          </a:xfrm>
          <a:custGeom>
            <a:avLst/>
            <a:gdLst/>
            <a:ahLst/>
            <a:cxnLst/>
            <a:rect r="r" b="b" t="t" l="l"/>
            <a:pathLst>
              <a:path h="4114800" w="3852949">
                <a:moveTo>
                  <a:pt x="0" y="0"/>
                </a:moveTo>
                <a:lnTo>
                  <a:pt x="3852950" y="0"/>
                </a:lnTo>
                <a:lnTo>
                  <a:pt x="3852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275661" y="1872379"/>
            <a:ext cx="9263525" cy="1455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Safira March"/>
                <a:ea typeface="Safira March"/>
                <a:cs typeface="Safira March"/>
                <a:sym typeface="Safira March"/>
              </a:rPr>
              <a:t>Why It Matters for Hospitals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2754295" y="3625072"/>
            <a:ext cx="12779410" cy="5104104"/>
            <a:chOff x="0" y="0"/>
            <a:chExt cx="3365770" cy="134429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365771" cy="1344291"/>
            </a:xfrm>
            <a:custGeom>
              <a:avLst/>
              <a:gdLst/>
              <a:ahLst/>
              <a:cxnLst/>
              <a:rect r="r" b="b" t="t" l="l"/>
              <a:pathLst>
                <a:path h="1344291" w="3365771">
                  <a:moveTo>
                    <a:pt x="3162570" y="0"/>
                  </a:moveTo>
                  <a:cubicBezTo>
                    <a:pt x="3274795" y="0"/>
                    <a:pt x="3365771" y="300930"/>
                    <a:pt x="3365771" y="672145"/>
                  </a:cubicBezTo>
                  <a:cubicBezTo>
                    <a:pt x="3365771" y="1043361"/>
                    <a:pt x="3274795" y="1344291"/>
                    <a:pt x="3162570" y="1344291"/>
                  </a:cubicBezTo>
                  <a:lnTo>
                    <a:pt x="203200" y="1344291"/>
                  </a:lnTo>
                  <a:cubicBezTo>
                    <a:pt x="90976" y="1344291"/>
                    <a:pt x="0" y="1043361"/>
                    <a:pt x="0" y="672145"/>
                  </a:cubicBezTo>
                  <a:cubicBezTo>
                    <a:pt x="0" y="30093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4BDBC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3365770" cy="13823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3301499" y="4090933"/>
            <a:ext cx="11704051" cy="408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47698" indent="-323849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 Canadian hospital currently uses AI cuddle technology</a:t>
            </a:r>
          </a:p>
          <a:p>
            <a:pPr algn="just">
              <a:lnSpc>
                <a:spcPts val="4199"/>
              </a:lnSpc>
            </a:pPr>
          </a:p>
          <a:p>
            <a:pPr algn="just" marL="647698" indent="-323849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Promotes faster growth and earlier discharge</a:t>
            </a:r>
          </a:p>
          <a:p>
            <a:pPr algn="just">
              <a:lnSpc>
                <a:spcPts val="4199"/>
              </a:lnSpc>
            </a:pPr>
          </a:p>
          <a:p>
            <a:pPr algn="just" marL="647698" indent="-323849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Eases pressure on staff while improving infant care</a:t>
            </a:r>
          </a:p>
          <a:p>
            <a:pPr algn="just">
              <a:lnSpc>
                <a:spcPts val="4199"/>
              </a:lnSpc>
            </a:pPr>
          </a:p>
          <a:p>
            <a:pPr algn="just" marL="647698" indent="-323849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Benefits families, hospitals, and the healthcare system</a:t>
            </a:r>
          </a:p>
          <a:p>
            <a:pPr algn="just">
              <a:lnSpc>
                <a:spcPts val="3500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E7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CDFDD"/>
            </a:solidFill>
            <a:ln w="285750" cap="rnd">
              <a:solidFill>
                <a:srgbClr val="F4BDBC"/>
              </a:solidFill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1554809">
            <a:off x="-1686628" y="6961769"/>
            <a:ext cx="5430656" cy="5065321"/>
          </a:xfrm>
          <a:custGeom>
            <a:avLst/>
            <a:gdLst/>
            <a:ahLst/>
            <a:cxnLst/>
            <a:rect r="r" b="b" t="t" l="l"/>
            <a:pathLst>
              <a:path h="5065321" w="5430656">
                <a:moveTo>
                  <a:pt x="0" y="0"/>
                </a:moveTo>
                <a:lnTo>
                  <a:pt x="5430656" y="0"/>
                </a:lnTo>
                <a:lnTo>
                  <a:pt x="5430656" y="5065321"/>
                </a:lnTo>
                <a:lnTo>
                  <a:pt x="0" y="50653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081122" y="-1028700"/>
            <a:ext cx="3852949" cy="4114800"/>
          </a:xfrm>
          <a:custGeom>
            <a:avLst/>
            <a:gdLst/>
            <a:ahLst/>
            <a:cxnLst/>
            <a:rect r="r" b="b" t="t" l="l"/>
            <a:pathLst>
              <a:path h="4114800" w="3852949">
                <a:moveTo>
                  <a:pt x="0" y="0"/>
                </a:moveTo>
                <a:lnTo>
                  <a:pt x="3852949" y="0"/>
                </a:lnTo>
                <a:lnTo>
                  <a:pt x="38529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31699" y="1383363"/>
            <a:ext cx="5998394" cy="3897394"/>
          </a:xfrm>
          <a:custGeom>
            <a:avLst/>
            <a:gdLst/>
            <a:ahLst/>
            <a:cxnLst/>
            <a:rect r="r" b="b" t="t" l="l"/>
            <a:pathLst>
              <a:path h="3897394" w="5998394">
                <a:moveTo>
                  <a:pt x="0" y="0"/>
                </a:moveTo>
                <a:lnTo>
                  <a:pt x="5998394" y="0"/>
                </a:lnTo>
                <a:lnTo>
                  <a:pt x="5998394" y="3897394"/>
                </a:lnTo>
                <a:lnTo>
                  <a:pt x="0" y="38973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318854" y="1199352"/>
            <a:ext cx="7947905" cy="3944148"/>
          </a:xfrm>
          <a:custGeom>
            <a:avLst/>
            <a:gdLst/>
            <a:ahLst/>
            <a:cxnLst/>
            <a:rect r="r" b="b" t="t" l="l"/>
            <a:pathLst>
              <a:path h="3944148" w="7947905">
                <a:moveTo>
                  <a:pt x="0" y="0"/>
                </a:moveTo>
                <a:lnTo>
                  <a:pt x="7947904" y="0"/>
                </a:lnTo>
                <a:lnTo>
                  <a:pt x="7947904" y="3944148"/>
                </a:lnTo>
                <a:lnTo>
                  <a:pt x="0" y="39441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28700" y="6420436"/>
            <a:ext cx="5543540" cy="2719799"/>
          </a:xfrm>
          <a:custGeom>
            <a:avLst/>
            <a:gdLst/>
            <a:ahLst/>
            <a:cxnLst/>
            <a:rect r="r" b="b" t="t" l="l"/>
            <a:pathLst>
              <a:path h="2719799" w="5543540">
                <a:moveTo>
                  <a:pt x="0" y="0"/>
                </a:moveTo>
                <a:lnTo>
                  <a:pt x="5543540" y="0"/>
                </a:lnTo>
                <a:lnTo>
                  <a:pt x="5543540" y="2719799"/>
                </a:lnTo>
                <a:lnTo>
                  <a:pt x="0" y="27197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291974" y="187331"/>
            <a:ext cx="11445621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Safira March"/>
                <a:ea typeface="Safira March"/>
                <a:cs typeface="Safira March"/>
                <a:sym typeface="Safira March"/>
              </a:rPr>
              <a:t>Similar Technologies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058336" y="6762748"/>
            <a:ext cx="8309615" cy="1987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199"/>
              </a:lnSpc>
            </a:pPr>
          </a:p>
          <a:p>
            <a:pPr algn="just" marL="647698" indent="-323849" lvl="1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None offer full AI feedback + scent + tactile integration</a:t>
            </a:r>
          </a:p>
          <a:p>
            <a:pPr algn="just">
              <a:lnSpc>
                <a:spcPts val="3500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289720" y="5296486"/>
            <a:ext cx="7075641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Calmer (Cana</a:t>
            </a:r>
            <a:r>
              <a:rPr lang="en-US" sz="3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da): Mimics breathing during painful procedures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217660" y="5227857"/>
            <a:ext cx="8150291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</a:t>
            </a:r>
            <a:r>
              <a:rPr lang="en-US" sz="3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abybe (Chile): Sends mother’s voice and heartbeat to baby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83202" y="9159285"/>
            <a:ext cx="6688677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Mimo Baby (US</a:t>
            </a:r>
            <a:r>
              <a:rPr lang="en-US" sz="3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A): Tracks sleep and vitals, not NICU-specific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E7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854706" y="1526414"/>
            <a:ext cx="8569062" cy="8569062"/>
          </a:xfrm>
          <a:custGeom>
            <a:avLst/>
            <a:gdLst/>
            <a:ahLst/>
            <a:cxnLst/>
            <a:rect r="r" b="b" t="t" l="l"/>
            <a:pathLst>
              <a:path h="8569062" w="8569062">
                <a:moveTo>
                  <a:pt x="0" y="0"/>
                </a:moveTo>
                <a:lnTo>
                  <a:pt x="8569063" y="0"/>
                </a:lnTo>
                <a:lnTo>
                  <a:pt x="8569063" y="8569062"/>
                </a:lnTo>
                <a:lnTo>
                  <a:pt x="0" y="85690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139238" y="4962842"/>
            <a:ext cx="9525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5554191" y="-171450"/>
            <a:ext cx="7170093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Story of Lily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DAGqREqbXc4</dc:identifier>
  <dcterms:modified xsi:type="dcterms:W3CDTF">2011-08-01T06:04:30Z</dcterms:modified>
  <cp:revision>1</cp:revision>
  <dc:title>Pink Maroon Minimalist Aesthetic Simple Presentation</dc:title>
</cp:coreProperties>
</file>