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League Spartan" charset="1" panose="00000800000000000000"/>
      <p:regular r:id="rId23"/>
    </p:embeddedFont>
    <p:embeddedFont>
      <p:font typeface="Codec Pro" charset="1" panose="00000500000000000000"/>
      <p:regular r:id="rId24"/>
    </p:embeddedFont>
    <p:embeddedFont>
      <p:font typeface="Codec Pro Bold" charset="1" panose="00000600000000000000"/>
      <p:regular r:id="rId25"/>
    </p:embeddedFont>
    <p:embeddedFont>
      <p:font typeface="Handelson Five" charset="1" panose="000001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1.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png" Type="http://schemas.openxmlformats.org/officeDocument/2006/relationships/image"/><Relationship Id="rId12" Target="../media/image38.png" Type="http://schemas.openxmlformats.org/officeDocument/2006/relationships/image"/><Relationship Id="rId13" Target="../media/image39.png" Type="http://schemas.openxmlformats.org/officeDocument/2006/relationships/image"/><Relationship Id="rId14" Target="../media/image40.svg" Type="http://schemas.openxmlformats.org/officeDocument/2006/relationships/image"/><Relationship Id="rId15" Target="../media/image5.png" Type="http://schemas.openxmlformats.org/officeDocument/2006/relationships/image"/><Relationship Id="rId16" Target="../media/image6.sv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6.svg" Type="http://schemas.openxmlformats.org/officeDocument/2006/relationships/image"/><Relationship Id="rId12" Target="../media/image43.png" Type="http://schemas.openxmlformats.org/officeDocument/2006/relationships/image"/><Relationship Id="rId13" Target="../media/image44.pn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png" Type="http://schemas.openxmlformats.org/officeDocument/2006/relationships/image"/><Relationship Id="rId12" Target="../media/image39.png" Type="http://schemas.openxmlformats.org/officeDocument/2006/relationships/image"/><Relationship Id="rId13" Target="../media/image40.svg" Type="http://schemas.openxmlformats.org/officeDocument/2006/relationships/image"/><Relationship Id="rId14" Target="../media/image5.png" Type="http://schemas.openxmlformats.org/officeDocument/2006/relationships/image"/><Relationship Id="rId15" Target="../media/image6.svg" Type="http://schemas.openxmlformats.org/officeDocument/2006/relationships/image"/><Relationship Id="rId16" Target="../media/image47.pn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5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 Id="rId4" Target="../media/image3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prnewswire.com/news-releases/infermedica-expands-global-reach-with-support-for-24-languages-on-ai-powered-medical-guidance-platform-302013606.html" TargetMode="External" Type="http://schemas.openxmlformats.org/officeDocument/2006/relationships/hyperlink"/><Relationship Id="rId11" Target="https://doi.org/10.1056/CAT.21.0217" TargetMode="External" Type="http://schemas.openxmlformats.org/officeDocument/2006/relationships/hyperlink"/><Relationship Id="rId12" Target="https://doi.org/10.2196/jmir.3117" TargetMode="External" Type="http://schemas.openxmlformats.org/officeDocument/2006/relationships/hyperlink"/><Relationship Id="rId13" Target="https://www.languageline.com/blog/kiosks-are-bringing-language-access-to-self-service-technology" TargetMode="External" Type="http://schemas.openxmlformats.org/officeDocument/2006/relationships/hyperlink"/><Relationship Id="rId14" Target="https://doi.org/10.1136/bmjopen-2016-013816" TargetMode="External" Type="http://schemas.openxmlformats.org/officeDocument/2006/relationships/hyperlink"/><Relationship Id="rId15" Target="https://www.england.nhs.uk/statistics/statistical-work-areas/ae-waiting-times-and-activity/" TargetMode="External" Type="http://schemas.openxmlformats.org/officeDocument/2006/relationships/hyperlink"/><Relationship Id="rId16" Target="https://www.onmed.com/resources/hartford-healthcare-onmed-launch-new-healthcare-experience-connecticut" TargetMode="External" Type="http://schemas.openxmlformats.org/officeDocument/2006/relationships/hyperlink"/><Relationship Id="rId17" Target="https://www.newswire.ca/news-releases/pharmasmart-blood-pressure-kiosks-recognized-on-us-validated-device-list-vdl-tm%E2%80%93894654011.html" TargetMode="External" Type="http://schemas.openxmlformats.org/officeDocument/2006/relationships/hyperlink"/><Relationship Id="rId18" Target="https://doi.org/10.1097/01.NUMA.0000531166.24481.15" TargetMode="External" Type="http://schemas.openxmlformats.org/officeDocument/2006/relationships/hyperlink"/><Relationship Id="rId19" Target="https://teslon.io/carenation-kiosk/" TargetMode="External" Type="http://schemas.openxmlformats.org/officeDocument/2006/relationships/hyperlink"/><Relationship Id="rId2" Target="../media/image31.png" Type="http://schemas.openxmlformats.org/officeDocument/2006/relationships/image"/><Relationship Id="rId20" Target="https://unidoctor.com/unidoc-ships-first-ai-equipped-h3-health-cubes-to-commercial-customers/" TargetMode="External" Type="http://schemas.openxmlformats.org/officeDocument/2006/relationships/hyperlink"/><Relationship Id="rId21" Target="https://doi.org/10.1371/journal.pmed.1002113" TargetMode="External" Type="http://schemas.openxmlformats.org/officeDocument/2006/relationships/hyperlink"/><Relationship Id="rId22" Target="https://www.who.int/news-room/fact-sheets/detail/universal-health-coverage-(uhc)" TargetMode="External" Type="http://schemas.openxmlformats.org/officeDocument/2006/relationships/hyperlink"/><Relationship Id="rId3" Target="https://doi.org/10.1001/journalofethics.2017.19.3.ecas2-1703" TargetMode="External" Type="http://schemas.openxmlformats.org/officeDocument/2006/relationships/hyperlink"/><Relationship Id="rId4" Target="https://www.cihi.ca/en/emergency-department-wait-times" TargetMode="External" Type="http://schemas.openxmlformats.org/officeDocument/2006/relationships/hyperlink"/><Relationship Id="rId5" Target="https://montreal.citynews.ca/2024/11/25/canada-first-telehealth-station-montreal-west-island/" TargetMode="External" Type="http://schemas.openxmlformats.org/officeDocument/2006/relationships/hyperlink"/><Relationship Id="rId6" Target="https://www.globenewswire.com/news-release/2020/05/04/2026642/0/en/CloudMD-and-Save-On-Foods-Partner-to-Pilot-On-Demand-Virtual-Patient-Care-by-Integrating-Telemedicine-Kiosks-in-Pharmacies.html" TargetMode="External" Type="http://schemas.openxmlformats.org/officeDocument/2006/relationships/hyperlink"/><Relationship Id="rId7" Target="https://scholarsarchive.byu.edu/ballardbrief/vol2023/iss1/5" TargetMode="External" Type="http://schemas.openxmlformats.org/officeDocument/2006/relationships/hyperlink"/><Relationship Id="rId8" Target="https://doi.org/10.1186/s13561-015-0061-7" TargetMode="External" Type="http://schemas.openxmlformats.org/officeDocument/2006/relationships/hyperlink"/><Relationship Id="rId9" Target="https://doi.org/10.3310/nihropenres.13290.2"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png" Type="http://schemas.openxmlformats.org/officeDocument/2006/relationships/image"/><Relationship Id="rId12" Target="../media/image29.svg" Type="http://schemas.openxmlformats.org/officeDocument/2006/relationships/image"/><Relationship Id="rId13" Target="../media/image30.pn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1.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1.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1.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1.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1.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Freeform 2" id="2"/>
          <p:cNvSpPr/>
          <p:nvPr/>
        </p:nvSpPr>
        <p:spPr>
          <a:xfrm flipH="false" flipV="false" rot="0">
            <a:off x="-2845650" y="2813374"/>
            <a:ext cx="7875378" cy="8104361"/>
          </a:xfrm>
          <a:custGeom>
            <a:avLst/>
            <a:gdLst/>
            <a:ahLst/>
            <a:cxnLst/>
            <a:rect r="r" b="b" t="t" l="l"/>
            <a:pathLst>
              <a:path h="8104361" w="7875378">
                <a:moveTo>
                  <a:pt x="0" y="0"/>
                </a:moveTo>
                <a:lnTo>
                  <a:pt x="7875378" y="0"/>
                </a:lnTo>
                <a:lnTo>
                  <a:pt x="7875378" y="8104361"/>
                </a:lnTo>
                <a:lnTo>
                  <a:pt x="0" y="8104361"/>
                </a:lnTo>
                <a:lnTo>
                  <a:pt x="0" y="0"/>
                </a:lnTo>
                <a:close/>
              </a:path>
            </a:pathLst>
          </a:custGeom>
          <a:blipFill>
            <a:blip r:embed="rId2">
              <a:alphaModFix amt="5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567430" y="-221276"/>
            <a:ext cx="11071703" cy="11071703"/>
          </a:xfrm>
          <a:custGeom>
            <a:avLst/>
            <a:gdLst/>
            <a:ahLst/>
            <a:cxnLst/>
            <a:rect r="r" b="b" t="t" l="l"/>
            <a:pathLst>
              <a:path h="11071703" w="11071703">
                <a:moveTo>
                  <a:pt x="0" y="0"/>
                </a:moveTo>
                <a:lnTo>
                  <a:pt x="11071703" y="0"/>
                </a:lnTo>
                <a:lnTo>
                  <a:pt x="11071703" y="11071703"/>
                </a:lnTo>
                <a:lnTo>
                  <a:pt x="0" y="11071703"/>
                </a:lnTo>
                <a:lnTo>
                  <a:pt x="0" y="0"/>
                </a:lnTo>
                <a:close/>
              </a:path>
            </a:pathLst>
          </a:custGeom>
          <a:blipFill>
            <a:blip r:embed="rId4">
              <a:alphaModFix amt="49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416515" y="2046238"/>
            <a:ext cx="505147" cy="505147"/>
          </a:xfrm>
          <a:custGeom>
            <a:avLst/>
            <a:gdLst/>
            <a:ahLst/>
            <a:cxnLst/>
            <a:rect r="r" b="b" t="t" l="l"/>
            <a:pathLst>
              <a:path h="505147" w="505147">
                <a:moveTo>
                  <a:pt x="0" y="0"/>
                </a:moveTo>
                <a:lnTo>
                  <a:pt x="505147" y="0"/>
                </a:lnTo>
                <a:lnTo>
                  <a:pt x="505147" y="505146"/>
                </a:lnTo>
                <a:lnTo>
                  <a:pt x="0" y="5051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59456" y="86205"/>
            <a:ext cx="7399843" cy="10114591"/>
          </a:xfrm>
          <a:custGeom>
            <a:avLst/>
            <a:gdLst/>
            <a:ahLst/>
            <a:cxnLst/>
            <a:rect r="r" b="b" t="t" l="l"/>
            <a:pathLst>
              <a:path h="10114591" w="7399843">
                <a:moveTo>
                  <a:pt x="0" y="0"/>
                </a:moveTo>
                <a:lnTo>
                  <a:pt x="7399843" y="0"/>
                </a:lnTo>
                <a:lnTo>
                  <a:pt x="7399843" y="10114590"/>
                </a:lnTo>
                <a:lnTo>
                  <a:pt x="0" y="10114590"/>
                </a:lnTo>
                <a:lnTo>
                  <a:pt x="0" y="0"/>
                </a:lnTo>
                <a:close/>
              </a:path>
            </a:pathLst>
          </a:custGeom>
          <a:blipFill>
            <a:blip r:embed="rId8"/>
            <a:stretch>
              <a:fillRect l="-23570" t="0" r="-13116" b="0"/>
            </a:stretch>
          </a:blipFill>
        </p:spPr>
      </p:sp>
      <p:sp>
        <p:nvSpPr>
          <p:cNvPr name="TextBox 6" id="6"/>
          <p:cNvSpPr txBox="true"/>
          <p:nvPr/>
        </p:nvSpPr>
        <p:spPr>
          <a:xfrm rot="0">
            <a:off x="7297562" y="3604376"/>
            <a:ext cx="8888877" cy="2076707"/>
          </a:xfrm>
          <a:prstGeom prst="rect">
            <a:avLst/>
          </a:prstGeom>
        </p:spPr>
        <p:txBody>
          <a:bodyPr anchor="t" rtlCol="false" tIns="0" lIns="0" bIns="0" rIns="0">
            <a:spAutoFit/>
          </a:bodyPr>
          <a:lstStyle/>
          <a:p>
            <a:pPr algn="l">
              <a:lnSpc>
                <a:spcPts val="16936"/>
              </a:lnSpc>
              <a:spcBef>
                <a:spcPct val="0"/>
              </a:spcBef>
            </a:pPr>
            <a:r>
              <a:rPr lang="en-US" sz="12097">
                <a:solidFill>
                  <a:srgbClr val="02233D"/>
                </a:solidFill>
                <a:latin typeface="League Spartan"/>
                <a:ea typeface="League Spartan"/>
                <a:cs typeface="League Spartan"/>
                <a:sym typeface="League Spartan"/>
              </a:rPr>
              <a:t>VITALLINK</a:t>
            </a:r>
          </a:p>
        </p:txBody>
      </p:sp>
      <p:sp>
        <p:nvSpPr>
          <p:cNvPr name="TextBox 7" id="7"/>
          <p:cNvSpPr txBox="true"/>
          <p:nvPr/>
        </p:nvSpPr>
        <p:spPr>
          <a:xfrm rot="0">
            <a:off x="6569161" y="5284641"/>
            <a:ext cx="10690139" cy="1023454"/>
          </a:xfrm>
          <a:prstGeom prst="rect">
            <a:avLst/>
          </a:prstGeom>
        </p:spPr>
        <p:txBody>
          <a:bodyPr anchor="t" rtlCol="false" tIns="0" lIns="0" bIns="0" rIns="0">
            <a:spAutoFit/>
          </a:bodyPr>
          <a:lstStyle/>
          <a:p>
            <a:pPr algn="l">
              <a:lnSpc>
                <a:spcPts val="8374"/>
              </a:lnSpc>
              <a:spcBef>
                <a:spcPct val="0"/>
              </a:spcBef>
            </a:pPr>
            <a:r>
              <a:rPr lang="en-US" sz="5981">
                <a:solidFill>
                  <a:srgbClr val="4074AE"/>
                </a:solidFill>
                <a:latin typeface="League Spartan"/>
                <a:ea typeface="League Spartan"/>
                <a:cs typeface="League Spartan"/>
                <a:sym typeface="League Spartan"/>
              </a:rPr>
              <a:t>COMMUNITY TRIAGE HUB</a:t>
            </a:r>
          </a:p>
        </p:txBody>
      </p:sp>
      <p:grpSp>
        <p:nvGrpSpPr>
          <p:cNvPr name="Group 8" id="8"/>
          <p:cNvGrpSpPr/>
          <p:nvPr/>
        </p:nvGrpSpPr>
        <p:grpSpPr>
          <a:xfrm rot="0">
            <a:off x="8062041" y="6197810"/>
            <a:ext cx="7359918" cy="667744"/>
            <a:chOff x="0" y="0"/>
            <a:chExt cx="9813224" cy="890326"/>
          </a:xfrm>
        </p:grpSpPr>
        <p:grpSp>
          <p:nvGrpSpPr>
            <p:cNvPr name="Group 9" id="9"/>
            <p:cNvGrpSpPr/>
            <p:nvPr/>
          </p:nvGrpSpPr>
          <p:grpSpPr>
            <a:xfrm rot="0">
              <a:off x="0" y="0"/>
              <a:ext cx="9813224" cy="890326"/>
              <a:chOff x="0" y="0"/>
              <a:chExt cx="1938415" cy="175867"/>
            </a:xfrm>
          </p:grpSpPr>
          <p:sp>
            <p:nvSpPr>
              <p:cNvPr name="Freeform 10" id="10"/>
              <p:cNvSpPr/>
              <p:nvPr/>
            </p:nvSpPr>
            <p:spPr>
              <a:xfrm flipH="false" flipV="false" rot="0">
                <a:off x="0" y="0"/>
                <a:ext cx="1938415" cy="175867"/>
              </a:xfrm>
              <a:custGeom>
                <a:avLst/>
                <a:gdLst/>
                <a:ahLst/>
                <a:cxnLst/>
                <a:rect r="r" b="b" t="t" l="l"/>
                <a:pathLst>
                  <a:path h="175867" w="1938415">
                    <a:moveTo>
                      <a:pt x="53647" y="0"/>
                    </a:moveTo>
                    <a:lnTo>
                      <a:pt x="1884768" y="0"/>
                    </a:lnTo>
                    <a:cubicBezTo>
                      <a:pt x="1898996" y="0"/>
                      <a:pt x="1912641" y="5652"/>
                      <a:pt x="1922702" y="15713"/>
                    </a:cubicBezTo>
                    <a:cubicBezTo>
                      <a:pt x="1932763" y="25774"/>
                      <a:pt x="1938415" y="39419"/>
                      <a:pt x="1938415" y="53647"/>
                    </a:cubicBezTo>
                    <a:lnTo>
                      <a:pt x="1938415" y="122220"/>
                    </a:lnTo>
                    <a:cubicBezTo>
                      <a:pt x="1938415" y="136448"/>
                      <a:pt x="1932763" y="150093"/>
                      <a:pt x="1922702" y="160154"/>
                    </a:cubicBezTo>
                    <a:cubicBezTo>
                      <a:pt x="1912641" y="170215"/>
                      <a:pt x="1898996" y="175867"/>
                      <a:pt x="1884768" y="175867"/>
                    </a:cubicBezTo>
                    <a:lnTo>
                      <a:pt x="53647" y="175867"/>
                    </a:lnTo>
                    <a:cubicBezTo>
                      <a:pt x="24019" y="175867"/>
                      <a:pt x="0" y="151848"/>
                      <a:pt x="0" y="122220"/>
                    </a:cubicBezTo>
                    <a:lnTo>
                      <a:pt x="0" y="53647"/>
                    </a:lnTo>
                    <a:cubicBezTo>
                      <a:pt x="0" y="24019"/>
                      <a:pt x="24019" y="0"/>
                      <a:pt x="53647" y="0"/>
                    </a:cubicBezTo>
                    <a:close/>
                  </a:path>
                </a:pathLst>
              </a:custGeom>
              <a:solidFill>
                <a:srgbClr val="92C5D9"/>
              </a:solidFill>
            </p:spPr>
          </p:sp>
          <p:sp>
            <p:nvSpPr>
              <p:cNvPr name="TextBox 11" id="11"/>
              <p:cNvSpPr txBox="true"/>
              <p:nvPr/>
            </p:nvSpPr>
            <p:spPr>
              <a:xfrm>
                <a:off x="0" y="-66675"/>
                <a:ext cx="1938415" cy="242542"/>
              </a:xfrm>
              <a:prstGeom prst="rect">
                <a:avLst/>
              </a:prstGeom>
            </p:spPr>
            <p:txBody>
              <a:bodyPr anchor="ctr" rtlCol="false" tIns="50800" lIns="50800" bIns="50800" rIns="50800"/>
              <a:lstStyle/>
              <a:p>
                <a:pPr algn="ctr">
                  <a:lnSpc>
                    <a:spcPts val="2868"/>
                  </a:lnSpc>
                </a:pPr>
              </a:p>
            </p:txBody>
          </p:sp>
        </p:grpSp>
        <p:sp>
          <p:nvSpPr>
            <p:cNvPr name="TextBox 12" id="12"/>
            <p:cNvSpPr txBox="true"/>
            <p:nvPr/>
          </p:nvSpPr>
          <p:spPr>
            <a:xfrm rot="0">
              <a:off x="274943" y="157663"/>
              <a:ext cx="9263338" cy="498801"/>
            </a:xfrm>
            <a:prstGeom prst="rect">
              <a:avLst/>
            </a:prstGeom>
          </p:spPr>
          <p:txBody>
            <a:bodyPr anchor="t" rtlCol="false" tIns="0" lIns="0" bIns="0" rIns="0">
              <a:spAutoFit/>
            </a:bodyPr>
            <a:lstStyle/>
            <a:p>
              <a:pPr algn="l">
                <a:lnSpc>
                  <a:spcPts val="2979"/>
                </a:lnSpc>
                <a:spcBef>
                  <a:spcPct val="0"/>
                </a:spcBef>
              </a:pPr>
              <a:r>
                <a:rPr lang="en-US" sz="2127">
                  <a:solidFill>
                    <a:srgbClr val="000000"/>
                  </a:solidFill>
                  <a:latin typeface="Codec Pro"/>
                  <a:ea typeface="Codec Pro"/>
                  <a:cs typeface="Codec Pro"/>
                  <a:sym typeface="Codec Pro"/>
                </a:rPr>
                <a:t>T</a:t>
              </a:r>
              <a:r>
                <a:rPr lang="en-US" sz="2127">
                  <a:solidFill>
                    <a:srgbClr val="000000"/>
                  </a:solidFill>
                  <a:latin typeface="Codec Pro"/>
                  <a:ea typeface="Codec Pro"/>
                  <a:cs typeface="Codec Pro"/>
                  <a:sym typeface="Codec Pro"/>
                </a:rPr>
                <a:t>echnology-Driven Healthcare Solutions Assignment</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5739132">
            <a:off x="-1624707" y="-639849"/>
            <a:ext cx="7801629" cy="7801629"/>
          </a:xfrm>
          <a:custGeom>
            <a:avLst/>
            <a:gdLst/>
            <a:ahLst/>
            <a:cxnLst/>
            <a:rect r="r" b="b" t="t" l="l"/>
            <a:pathLst>
              <a:path h="7801629" w="7801629">
                <a:moveTo>
                  <a:pt x="7801630" y="0"/>
                </a:moveTo>
                <a:lnTo>
                  <a:pt x="0" y="0"/>
                </a:lnTo>
                <a:lnTo>
                  <a:pt x="0" y="7801630"/>
                </a:lnTo>
                <a:lnTo>
                  <a:pt x="7801630" y="7801630"/>
                </a:lnTo>
                <a:lnTo>
                  <a:pt x="7801630" y="0"/>
                </a:lnTo>
                <a:close/>
              </a:path>
            </a:pathLst>
          </a:custGeom>
          <a:blipFill>
            <a:blip r:embed="rId2">
              <a:alphaModFix amt="2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566591">
            <a:off x="10882623" y="15716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Freeform 4" id="4"/>
          <p:cNvSpPr/>
          <p:nvPr/>
        </p:nvSpPr>
        <p:spPr>
          <a:xfrm flipH="false" flipV="false" rot="0">
            <a:off x="1566837" y="1028700"/>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276108" y="784003"/>
            <a:ext cx="11972975" cy="2272665"/>
          </a:xfrm>
          <a:prstGeom prst="rect">
            <a:avLst/>
          </a:prstGeom>
        </p:spPr>
        <p:txBody>
          <a:bodyPr anchor="t" rtlCol="false" tIns="0" lIns="0" bIns="0" rIns="0">
            <a:spAutoFit/>
          </a:bodyPr>
          <a:lstStyle/>
          <a:p>
            <a:pPr algn="l">
              <a:lnSpc>
                <a:spcPts val="5880"/>
              </a:lnSpc>
            </a:pPr>
            <a:r>
              <a:rPr lang="en-US" sz="6000">
                <a:solidFill>
                  <a:srgbClr val="FFFFFF"/>
                </a:solidFill>
                <a:latin typeface="League Spartan"/>
                <a:ea typeface="League Spartan"/>
                <a:cs typeface="League Spartan"/>
                <a:sym typeface="League Spartan"/>
              </a:rPr>
              <a:t>Technical Overview of the VitalLink Pod</a:t>
            </a:r>
          </a:p>
          <a:p>
            <a:pPr algn="l">
              <a:lnSpc>
                <a:spcPts val="5880"/>
              </a:lnSpc>
            </a:pPr>
          </a:p>
        </p:txBody>
      </p:sp>
      <p:sp>
        <p:nvSpPr>
          <p:cNvPr name="TextBox 6" id="6"/>
          <p:cNvSpPr txBox="true"/>
          <p:nvPr/>
        </p:nvSpPr>
        <p:spPr>
          <a:xfrm rot="0">
            <a:off x="2276108" y="4271521"/>
            <a:ext cx="10195922" cy="3033416"/>
          </a:xfrm>
          <a:prstGeom prst="rect">
            <a:avLst/>
          </a:prstGeom>
        </p:spPr>
        <p:txBody>
          <a:bodyPr anchor="t" rtlCol="false" tIns="0" lIns="0" bIns="0" rIns="0">
            <a:spAutoFit/>
          </a:bodyPr>
          <a:lstStyle/>
          <a:p>
            <a:pPr algn="l">
              <a:lnSpc>
                <a:spcPts val="3428"/>
              </a:lnSpc>
            </a:pPr>
            <a:r>
              <a:rPr lang="en-US" sz="2449">
                <a:solidFill>
                  <a:srgbClr val="FFFFFF"/>
                </a:solidFill>
                <a:latin typeface="Codec Pro"/>
                <a:ea typeface="Codec Pro"/>
                <a:cs typeface="Codec Pro"/>
                <a:sym typeface="Codec Pro"/>
              </a:rPr>
              <a:t>To complete the loop of care, each pod is supported by a rotating team of local health aides. Once a patient’s needs are determined, these aides:</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Print or send digital summaries to nearby clinics</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Accompany patients to local services if required</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Sche</a:t>
            </a:r>
            <a:r>
              <a:rPr lang="en-US" sz="2449">
                <a:solidFill>
                  <a:srgbClr val="FFFFFF"/>
                </a:solidFill>
                <a:latin typeface="Codec Pro"/>
                <a:ea typeface="Codec Pro"/>
                <a:cs typeface="Codec Pro"/>
                <a:sym typeface="Codec Pro"/>
              </a:rPr>
              <a:t>dule follow-up appointments or referrals</a:t>
            </a:r>
          </a:p>
          <a:p>
            <a:pPr algn="l" marL="528773" indent="-264386" lvl="1">
              <a:lnSpc>
                <a:spcPts val="3428"/>
              </a:lnSpc>
              <a:spcBef>
                <a:spcPct val="0"/>
              </a:spcBef>
              <a:buFont typeface="Arial"/>
              <a:buChar char="•"/>
            </a:pPr>
            <a:r>
              <a:rPr lang="en-US" sz="2449">
                <a:solidFill>
                  <a:srgbClr val="FFFFFF"/>
                </a:solidFill>
                <a:latin typeface="Codec Pro"/>
                <a:ea typeface="Codec Pro"/>
                <a:cs typeface="Codec Pro"/>
                <a:sym typeface="Codec Pro"/>
              </a:rPr>
              <a:t>Provide printed instructions in the patient’s preferred language</a:t>
            </a:r>
          </a:p>
        </p:txBody>
      </p:sp>
      <p:sp>
        <p:nvSpPr>
          <p:cNvPr name="Freeform 7" id="7"/>
          <p:cNvSpPr/>
          <p:nvPr/>
        </p:nvSpPr>
        <p:spPr>
          <a:xfrm flipH="false" flipV="false" rot="0">
            <a:off x="16416515" y="8832335"/>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2566591">
            <a:off x="11035023" y="17240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TextBox 9" id="9"/>
          <p:cNvSpPr txBox="true"/>
          <p:nvPr/>
        </p:nvSpPr>
        <p:spPr>
          <a:xfrm rot="0">
            <a:off x="2495330" y="3707400"/>
            <a:ext cx="10575040" cy="435101"/>
          </a:xfrm>
          <a:prstGeom prst="rect">
            <a:avLst/>
          </a:prstGeom>
        </p:spPr>
        <p:txBody>
          <a:bodyPr anchor="t" rtlCol="false" tIns="0" lIns="0" bIns="0" rIns="0">
            <a:spAutoFit/>
          </a:bodyPr>
          <a:lstStyle/>
          <a:p>
            <a:pPr algn="l">
              <a:lnSpc>
                <a:spcPts val="3233"/>
              </a:lnSpc>
            </a:pPr>
            <a:r>
              <a:rPr lang="en-US" sz="3299">
                <a:solidFill>
                  <a:srgbClr val="FFFFFF"/>
                </a:solidFill>
                <a:latin typeface="League Spartan"/>
                <a:ea typeface="League Spartan"/>
                <a:cs typeface="League Spartan"/>
                <a:sym typeface="League Spartan"/>
              </a:rPr>
              <a:t>5.   On-Site Care Navigation and Follow-Up</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Freeform 2" id="2"/>
          <p:cNvSpPr/>
          <p:nvPr/>
        </p:nvSpPr>
        <p:spPr>
          <a:xfrm flipH="false" flipV="false" rot="0">
            <a:off x="7862112" y="1559820"/>
            <a:ext cx="539736" cy="539736"/>
          </a:xfrm>
          <a:custGeom>
            <a:avLst/>
            <a:gdLst/>
            <a:ahLst/>
            <a:cxnLst/>
            <a:rect r="r" b="b" t="t" l="l"/>
            <a:pathLst>
              <a:path h="539736" w="539736">
                <a:moveTo>
                  <a:pt x="0" y="0"/>
                </a:moveTo>
                <a:lnTo>
                  <a:pt x="539736" y="0"/>
                </a:lnTo>
                <a:lnTo>
                  <a:pt x="539736" y="539737"/>
                </a:lnTo>
                <a:lnTo>
                  <a:pt x="0" y="5397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83372" y="-527382"/>
            <a:ext cx="6775868" cy="4114800"/>
          </a:xfrm>
          <a:custGeom>
            <a:avLst/>
            <a:gdLst/>
            <a:ahLst/>
            <a:cxnLst/>
            <a:rect r="r" b="b" t="t" l="l"/>
            <a:pathLst>
              <a:path h="4114800" w="6775868">
                <a:moveTo>
                  <a:pt x="0" y="0"/>
                </a:moveTo>
                <a:lnTo>
                  <a:pt x="6775868" y="0"/>
                </a:lnTo>
                <a:lnTo>
                  <a:pt x="67758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758047" y="-2522163"/>
            <a:ext cx="7875378" cy="8104361"/>
          </a:xfrm>
          <a:custGeom>
            <a:avLst/>
            <a:gdLst/>
            <a:ahLst/>
            <a:cxnLst/>
            <a:rect r="r" b="b" t="t" l="l"/>
            <a:pathLst>
              <a:path h="8104361" w="7875378">
                <a:moveTo>
                  <a:pt x="0" y="0"/>
                </a:moveTo>
                <a:lnTo>
                  <a:pt x="7875378" y="0"/>
                </a:lnTo>
                <a:lnTo>
                  <a:pt x="7875378" y="8104361"/>
                </a:lnTo>
                <a:lnTo>
                  <a:pt x="0" y="8104361"/>
                </a:lnTo>
                <a:lnTo>
                  <a:pt x="0" y="0"/>
                </a:lnTo>
                <a:close/>
              </a:path>
            </a:pathLst>
          </a:custGeom>
          <a:blipFill>
            <a:blip r:embed="rId6">
              <a:alphaModFix amt="56000"/>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5900328"/>
            <a:ext cx="3963796" cy="3891727"/>
          </a:xfrm>
          <a:custGeom>
            <a:avLst/>
            <a:gdLst/>
            <a:ahLst/>
            <a:cxnLst/>
            <a:rect r="r" b="b" t="t" l="l"/>
            <a:pathLst>
              <a:path h="3891727" w="3963796">
                <a:moveTo>
                  <a:pt x="0" y="0"/>
                </a:moveTo>
                <a:lnTo>
                  <a:pt x="3963796" y="0"/>
                </a:lnTo>
                <a:lnTo>
                  <a:pt x="3963796" y="3891727"/>
                </a:lnTo>
                <a:lnTo>
                  <a:pt x="0" y="38917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0">
            <a:off x="1518582" y="6354175"/>
            <a:ext cx="2984032" cy="298403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046" t="0" r="-25046" b="0"/>
              </a:stretch>
            </a:blipFill>
          </p:spPr>
        </p:sp>
      </p:grpSp>
      <p:grpSp>
        <p:nvGrpSpPr>
          <p:cNvPr name="Group 8" id="8"/>
          <p:cNvGrpSpPr/>
          <p:nvPr/>
        </p:nvGrpSpPr>
        <p:grpSpPr>
          <a:xfrm rot="0">
            <a:off x="7661088" y="5949969"/>
            <a:ext cx="3862674" cy="3792444"/>
            <a:chOff x="0" y="0"/>
            <a:chExt cx="5150232" cy="5056591"/>
          </a:xfrm>
        </p:grpSpPr>
        <p:sp>
          <p:nvSpPr>
            <p:cNvPr name="Freeform 9" id="9"/>
            <p:cNvSpPr/>
            <p:nvPr/>
          </p:nvSpPr>
          <p:spPr>
            <a:xfrm flipH="false" flipV="false" rot="0">
              <a:off x="0" y="0"/>
              <a:ext cx="5150232" cy="5056591"/>
            </a:xfrm>
            <a:custGeom>
              <a:avLst/>
              <a:gdLst/>
              <a:ahLst/>
              <a:cxnLst/>
              <a:rect r="r" b="b" t="t" l="l"/>
              <a:pathLst>
                <a:path h="5056591" w="5150232">
                  <a:moveTo>
                    <a:pt x="0" y="0"/>
                  </a:moveTo>
                  <a:lnTo>
                    <a:pt x="5150232" y="0"/>
                  </a:lnTo>
                  <a:lnTo>
                    <a:pt x="5150232" y="5056591"/>
                  </a:lnTo>
                  <a:lnTo>
                    <a:pt x="0" y="50565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636512" y="589692"/>
              <a:ext cx="3877207" cy="387720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0" r="0" b="0"/>
                </a:stretch>
              </a:blipFill>
            </p:spPr>
          </p:sp>
        </p:grpSp>
      </p:grpSp>
      <p:sp>
        <p:nvSpPr>
          <p:cNvPr name="Freeform 12" id="12"/>
          <p:cNvSpPr/>
          <p:nvPr/>
        </p:nvSpPr>
        <p:spPr>
          <a:xfrm flipH="false" flipV="false" rot="0">
            <a:off x="13459667" y="6011865"/>
            <a:ext cx="3799633" cy="3730548"/>
          </a:xfrm>
          <a:custGeom>
            <a:avLst/>
            <a:gdLst/>
            <a:ahLst/>
            <a:cxnLst/>
            <a:rect r="r" b="b" t="t" l="l"/>
            <a:pathLst>
              <a:path h="3730548" w="3799633">
                <a:moveTo>
                  <a:pt x="0" y="0"/>
                </a:moveTo>
                <a:lnTo>
                  <a:pt x="3799633" y="0"/>
                </a:lnTo>
                <a:lnTo>
                  <a:pt x="3799633" y="3730548"/>
                </a:lnTo>
                <a:lnTo>
                  <a:pt x="0" y="37305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3" id="13"/>
          <p:cNvGrpSpPr/>
          <p:nvPr/>
        </p:nvGrpSpPr>
        <p:grpSpPr>
          <a:xfrm rot="0">
            <a:off x="13929260" y="6446915"/>
            <a:ext cx="2860447" cy="286044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25046" r="0" b="-25046"/>
              </a:stretch>
            </a:blipFill>
          </p:spPr>
        </p:sp>
      </p:grpSp>
      <p:sp>
        <p:nvSpPr>
          <p:cNvPr name="Freeform 15" id="15"/>
          <p:cNvSpPr/>
          <p:nvPr/>
        </p:nvSpPr>
        <p:spPr>
          <a:xfrm flipH="false" flipV="false" rot="0">
            <a:off x="14261967" y="6850331"/>
            <a:ext cx="6775868" cy="4114800"/>
          </a:xfrm>
          <a:custGeom>
            <a:avLst/>
            <a:gdLst/>
            <a:ahLst/>
            <a:cxnLst/>
            <a:rect r="r" b="b" t="t" l="l"/>
            <a:pathLst>
              <a:path h="4114800" w="6775868">
                <a:moveTo>
                  <a:pt x="0" y="0"/>
                </a:moveTo>
                <a:lnTo>
                  <a:pt x="6775868" y="0"/>
                </a:lnTo>
                <a:lnTo>
                  <a:pt x="677586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0">
            <a:off x="16416515" y="5213283"/>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6189565" y="2463043"/>
            <a:ext cx="6805721" cy="1124375"/>
          </a:xfrm>
          <a:prstGeom prst="rect">
            <a:avLst/>
          </a:prstGeom>
        </p:spPr>
        <p:txBody>
          <a:bodyPr anchor="t" rtlCol="false" tIns="0" lIns="0" bIns="0" rIns="0">
            <a:spAutoFit/>
          </a:bodyPr>
          <a:lstStyle/>
          <a:p>
            <a:pPr algn="ctr">
              <a:lnSpc>
                <a:spcPts val="8367"/>
              </a:lnSpc>
            </a:pPr>
            <a:r>
              <a:rPr lang="en-US" sz="8537">
                <a:solidFill>
                  <a:srgbClr val="02233D"/>
                </a:solidFill>
                <a:latin typeface="League Spartan"/>
                <a:ea typeface="League Spartan"/>
                <a:cs typeface="League Spartan"/>
                <a:sym typeface="League Spartan"/>
              </a:rPr>
              <a:t>Benefits</a:t>
            </a:r>
          </a:p>
        </p:txBody>
      </p:sp>
      <p:sp>
        <p:nvSpPr>
          <p:cNvPr name="TextBox 18" id="18"/>
          <p:cNvSpPr txBox="true"/>
          <p:nvPr/>
        </p:nvSpPr>
        <p:spPr>
          <a:xfrm rot="0">
            <a:off x="4093496" y="3682668"/>
            <a:ext cx="10997859" cy="2176166"/>
          </a:xfrm>
          <a:prstGeom prst="rect">
            <a:avLst/>
          </a:prstGeom>
        </p:spPr>
        <p:txBody>
          <a:bodyPr anchor="t" rtlCol="false" tIns="0" lIns="0" bIns="0" rIns="0">
            <a:spAutoFit/>
          </a:bodyPr>
          <a:lstStyle/>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Increases Access to Care for Underserved Populations</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Streamlines Patient Flow and Reduces Wait Times</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Integrates Multilingual, Culturally Sensitive Care</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Enhances Healthcare Workforce Efficiency</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Supports Real-Time Health Data Collection and EHR Integration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Freeform 2" id="2"/>
          <p:cNvSpPr/>
          <p:nvPr/>
        </p:nvSpPr>
        <p:spPr>
          <a:xfrm flipH="false" flipV="false" rot="0">
            <a:off x="8422809" y="607754"/>
            <a:ext cx="11071703" cy="11071703"/>
          </a:xfrm>
          <a:custGeom>
            <a:avLst/>
            <a:gdLst/>
            <a:ahLst/>
            <a:cxnLst/>
            <a:rect r="r" b="b" t="t" l="l"/>
            <a:pathLst>
              <a:path h="11071703" w="11071703">
                <a:moveTo>
                  <a:pt x="0" y="0"/>
                </a:moveTo>
                <a:lnTo>
                  <a:pt x="11071703" y="0"/>
                </a:lnTo>
                <a:lnTo>
                  <a:pt x="11071703" y="11071703"/>
                </a:lnTo>
                <a:lnTo>
                  <a:pt x="0" y="11071703"/>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330474" y="7975953"/>
            <a:ext cx="1628186" cy="1637116"/>
          </a:xfrm>
          <a:custGeom>
            <a:avLst/>
            <a:gdLst/>
            <a:ahLst/>
            <a:cxnLst/>
            <a:rect r="r" b="b" t="t" l="l"/>
            <a:pathLst>
              <a:path h="1637116" w="1628186">
                <a:moveTo>
                  <a:pt x="0" y="0"/>
                </a:moveTo>
                <a:lnTo>
                  <a:pt x="1628186" y="0"/>
                </a:lnTo>
                <a:lnTo>
                  <a:pt x="1628186" y="1637115"/>
                </a:lnTo>
                <a:lnTo>
                  <a:pt x="0" y="16371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74374" y="1489293"/>
            <a:ext cx="7315200" cy="931025"/>
          </a:xfrm>
          <a:custGeom>
            <a:avLst/>
            <a:gdLst/>
            <a:ahLst/>
            <a:cxnLst/>
            <a:rect r="r" b="b" t="t" l="l"/>
            <a:pathLst>
              <a:path h="931025" w="7315200">
                <a:moveTo>
                  <a:pt x="0" y="0"/>
                </a:moveTo>
                <a:lnTo>
                  <a:pt x="7315200" y="0"/>
                </a:lnTo>
                <a:lnTo>
                  <a:pt x="7315200" y="931026"/>
                </a:lnTo>
                <a:lnTo>
                  <a:pt x="0" y="931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712731" y="1696681"/>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7209475" y="5213283"/>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0491135" y="1954806"/>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12"/>
            <a:stretch>
              <a:fillRect l="0" t="0" r="0" b="0"/>
            </a:stretch>
          </a:blipFill>
        </p:spPr>
      </p:sp>
      <p:sp>
        <p:nvSpPr>
          <p:cNvPr name="Freeform 8" id="8"/>
          <p:cNvSpPr/>
          <p:nvPr/>
        </p:nvSpPr>
        <p:spPr>
          <a:xfrm flipH="false" flipV="false" rot="0">
            <a:off x="-674374" y="7464998"/>
            <a:ext cx="4165578" cy="4165578"/>
          </a:xfrm>
          <a:custGeom>
            <a:avLst/>
            <a:gdLst/>
            <a:ahLst/>
            <a:cxnLst/>
            <a:rect r="r" b="b" t="t" l="l"/>
            <a:pathLst>
              <a:path h="4165578" w="4165578">
                <a:moveTo>
                  <a:pt x="0" y="0"/>
                </a:moveTo>
                <a:lnTo>
                  <a:pt x="4165578" y="0"/>
                </a:lnTo>
                <a:lnTo>
                  <a:pt x="4165578" y="4165578"/>
                </a:lnTo>
                <a:lnTo>
                  <a:pt x="0" y="4165578"/>
                </a:lnTo>
                <a:lnTo>
                  <a:pt x="0" y="0"/>
                </a:lnTo>
                <a:close/>
              </a:path>
            </a:pathLst>
          </a:custGeom>
          <a:blipFill>
            <a:blip r:embed="rId13"/>
            <a:stretch>
              <a:fillRect l="0" t="0" r="0" b="0"/>
            </a:stretch>
          </a:blipFill>
        </p:spPr>
      </p:sp>
      <p:sp>
        <p:nvSpPr>
          <p:cNvPr name="TextBox 9" id="9"/>
          <p:cNvSpPr txBox="true"/>
          <p:nvPr/>
        </p:nvSpPr>
        <p:spPr>
          <a:xfrm rot="0">
            <a:off x="2712731" y="4743020"/>
            <a:ext cx="6371193" cy="2721978"/>
          </a:xfrm>
          <a:prstGeom prst="rect">
            <a:avLst/>
          </a:prstGeom>
        </p:spPr>
        <p:txBody>
          <a:bodyPr anchor="t" rtlCol="false" tIns="0" lIns="0" bIns="0" rIns="0">
            <a:spAutoFit/>
          </a:bodyPr>
          <a:lstStyle/>
          <a:p>
            <a:pPr algn="l">
              <a:lnSpc>
                <a:spcPts val="10491"/>
              </a:lnSpc>
            </a:pPr>
            <a:r>
              <a:rPr lang="en-US" sz="10705">
                <a:solidFill>
                  <a:srgbClr val="02233D"/>
                </a:solidFill>
                <a:latin typeface="League Spartan"/>
                <a:ea typeface="League Spartan"/>
                <a:cs typeface="League Spartan"/>
                <a:sym typeface="League Spartan"/>
              </a:rPr>
              <a:t>Noah’s</a:t>
            </a:r>
          </a:p>
          <a:p>
            <a:pPr algn="l">
              <a:lnSpc>
                <a:spcPts val="10491"/>
              </a:lnSpc>
            </a:pPr>
            <a:r>
              <a:rPr lang="en-US" sz="10705">
                <a:solidFill>
                  <a:srgbClr val="02233D"/>
                </a:solidFill>
                <a:latin typeface="League Spartan"/>
                <a:ea typeface="League Spartan"/>
                <a:cs typeface="League Spartan"/>
                <a:sym typeface="League Spartan"/>
              </a:rPr>
              <a:t>Story.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Freeform 2" id="2"/>
          <p:cNvSpPr/>
          <p:nvPr/>
        </p:nvSpPr>
        <p:spPr>
          <a:xfrm flipH="false" flipV="false" rot="0">
            <a:off x="7862112" y="1559820"/>
            <a:ext cx="539736" cy="539736"/>
          </a:xfrm>
          <a:custGeom>
            <a:avLst/>
            <a:gdLst/>
            <a:ahLst/>
            <a:cxnLst/>
            <a:rect r="r" b="b" t="t" l="l"/>
            <a:pathLst>
              <a:path h="539736" w="539736">
                <a:moveTo>
                  <a:pt x="0" y="0"/>
                </a:moveTo>
                <a:lnTo>
                  <a:pt x="539736" y="0"/>
                </a:lnTo>
                <a:lnTo>
                  <a:pt x="539736" y="539737"/>
                </a:lnTo>
                <a:lnTo>
                  <a:pt x="0" y="5397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83372" y="-527382"/>
            <a:ext cx="6775868" cy="4114800"/>
          </a:xfrm>
          <a:custGeom>
            <a:avLst/>
            <a:gdLst/>
            <a:ahLst/>
            <a:cxnLst/>
            <a:rect r="r" b="b" t="t" l="l"/>
            <a:pathLst>
              <a:path h="4114800" w="6775868">
                <a:moveTo>
                  <a:pt x="0" y="0"/>
                </a:moveTo>
                <a:lnTo>
                  <a:pt x="6775868" y="0"/>
                </a:lnTo>
                <a:lnTo>
                  <a:pt x="67758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758047" y="-2522163"/>
            <a:ext cx="7875378" cy="8104361"/>
          </a:xfrm>
          <a:custGeom>
            <a:avLst/>
            <a:gdLst/>
            <a:ahLst/>
            <a:cxnLst/>
            <a:rect r="r" b="b" t="t" l="l"/>
            <a:pathLst>
              <a:path h="8104361" w="7875378">
                <a:moveTo>
                  <a:pt x="0" y="0"/>
                </a:moveTo>
                <a:lnTo>
                  <a:pt x="7875378" y="0"/>
                </a:lnTo>
                <a:lnTo>
                  <a:pt x="7875378" y="8104361"/>
                </a:lnTo>
                <a:lnTo>
                  <a:pt x="0" y="8104361"/>
                </a:lnTo>
                <a:lnTo>
                  <a:pt x="0" y="0"/>
                </a:lnTo>
                <a:close/>
              </a:path>
            </a:pathLst>
          </a:custGeom>
          <a:blipFill>
            <a:blip r:embed="rId6">
              <a:alphaModFix amt="56000"/>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5900328"/>
            <a:ext cx="3963796" cy="3891727"/>
          </a:xfrm>
          <a:custGeom>
            <a:avLst/>
            <a:gdLst/>
            <a:ahLst/>
            <a:cxnLst/>
            <a:rect r="r" b="b" t="t" l="l"/>
            <a:pathLst>
              <a:path h="3891727" w="3963796">
                <a:moveTo>
                  <a:pt x="0" y="0"/>
                </a:moveTo>
                <a:lnTo>
                  <a:pt x="3963796" y="0"/>
                </a:lnTo>
                <a:lnTo>
                  <a:pt x="3963796" y="3891727"/>
                </a:lnTo>
                <a:lnTo>
                  <a:pt x="0" y="38917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0">
            <a:off x="1518582" y="6354175"/>
            <a:ext cx="2984032" cy="298403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046" t="0" r="-25046" b="0"/>
              </a:stretch>
            </a:blipFill>
          </p:spPr>
        </p:sp>
      </p:grpSp>
      <p:sp>
        <p:nvSpPr>
          <p:cNvPr name="Freeform 8" id="8"/>
          <p:cNvSpPr/>
          <p:nvPr/>
        </p:nvSpPr>
        <p:spPr>
          <a:xfrm flipH="false" flipV="false" rot="0">
            <a:off x="7661088" y="5949969"/>
            <a:ext cx="3862674" cy="3792444"/>
          </a:xfrm>
          <a:custGeom>
            <a:avLst/>
            <a:gdLst/>
            <a:ahLst/>
            <a:cxnLst/>
            <a:rect r="r" b="b" t="t" l="l"/>
            <a:pathLst>
              <a:path h="3792444" w="3862674">
                <a:moveTo>
                  <a:pt x="0" y="0"/>
                </a:moveTo>
                <a:lnTo>
                  <a:pt x="3862674" y="0"/>
                </a:lnTo>
                <a:lnTo>
                  <a:pt x="3862674" y="3792444"/>
                </a:lnTo>
                <a:lnTo>
                  <a:pt x="0" y="37924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3459667" y="6011865"/>
            <a:ext cx="3799633" cy="3730548"/>
          </a:xfrm>
          <a:custGeom>
            <a:avLst/>
            <a:gdLst/>
            <a:ahLst/>
            <a:cxnLst/>
            <a:rect r="r" b="b" t="t" l="l"/>
            <a:pathLst>
              <a:path h="3730548" w="3799633">
                <a:moveTo>
                  <a:pt x="0" y="0"/>
                </a:moveTo>
                <a:lnTo>
                  <a:pt x="3799633" y="0"/>
                </a:lnTo>
                <a:lnTo>
                  <a:pt x="3799633" y="3730548"/>
                </a:lnTo>
                <a:lnTo>
                  <a:pt x="0" y="37305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13929260" y="6446915"/>
            <a:ext cx="2860447" cy="286044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0" r="0" b="0"/>
              </a:stretch>
            </a:blipFill>
          </p:spPr>
        </p:sp>
      </p:grpSp>
      <p:sp>
        <p:nvSpPr>
          <p:cNvPr name="Freeform 12" id="12"/>
          <p:cNvSpPr/>
          <p:nvPr/>
        </p:nvSpPr>
        <p:spPr>
          <a:xfrm flipH="false" flipV="false" rot="0">
            <a:off x="14261967" y="6850331"/>
            <a:ext cx="6775868" cy="4114800"/>
          </a:xfrm>
          <a:custGeom>
            <a:avLst/>
            <a:gdLst/>
            <a:ahLst/>
            <a:cxnLst/>
            <a:rect r="r" b="b" t="t" l="l"/>
            <a:pathLst>
              <a:path h="4114800" w="6775868">
                <a:moveTo>
                  <a:pt x="0" y="0"/>
                </a:moveTo>
                <a:lnTo>
                  <a:pt x="6775868" y="0"/>
                </a:lnTo>
                <a:lnTo>
                  <a:pt x="677586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16416515" y="5213283"/>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14" id="14"/>
          <p:cNvGrpSpPr/>
          <p:nvPr/>
        </p:nvGrpSpPr>
        <p:grpSpPr>
          <a:xfrm rot="0">
            <a:off x="8131980" y="6323330"/>
            <a:ext cx="2984032" cy="298403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25046" t="0" r="-25046" b="0"/>
              </a:stretch>
            </a:blipFill>
          </p:spPr>
        </p:sp>
      </p:grpSp>
      <p:sp>
        <p:nvSpPr>
          <p:cNvPr name="TextBox 16" id="16"/>
          <p:cNvSpPr txBox="true"/>
          <p:nvPr/>
        </p:nvSpPr>
        <p:spPr>
          <a:xfrm rot="0">
            <a:off x="5741140" y="2462275"/>
            <a:ext cx="6805721" cy="1124375"/>
          </a:xfrm>
          <a:prstGeom prst="rect">
            <a:avLst/>
          </a:prstGeom>
        </p:spPr>
        <p:txBody>
          <a:bodyPr anchor="t" rtlCol="false" tIns="0" lIns="0" bIns="0" rIns="0">
            <a:spAutoFit/>
          </a:bodyPr>
          <a:lstStyle/>
          <a:p>
            <a:pPr algn="ctr">
              <a:lnSpc>
                <a:spcPts val="8367"/>
              </a:lnSpc>
            </a:pPr>
            <a:r>
              <a:rPr lang="en-US" sz="8537">
                <a:solidFill>
                  <a:srgbClr val="02233D"/>
                </a:solidFill>
                <a:latin typeface="League Spartan"/>
                <a:ea typeface="League Spartan"/>
                <a:cs typeface="League Spartan"/>
                <a:sym typeface="League Spartan"/>
              </a:rPr>
              <a:t>Challenges</a:t>
            </a:r>
          </a:p>
        </p:txBody>
      </p:sp>
      <p:sp>
        <p:nvSpPr>
          <p:cNvPr name="TextBox 17" id="17"/>
          <p:cNvSpPr txBox="true"/>
          <p:nvPr/>
        </p:nvSpPr>
        <p:spPr>
          <a:xfrm rot="0">
            <a:off x="4093496" y="3682668"/>
            <a:ext cx="10997859" cy="2176166"/>
          </a:xfrm>
          <a:prstGeom prst="rect">
            <a:avLst/>
          </a:prstGeom>
        </p:spPr>
        <p:txBody>
          <a:bodyPr anchor="t" rtlCol="false" tIns="0" lIns="0" bIns="0" rIns="0">
            <a:spAutoFit/>
          </a:bodyPr>
          <a:lstStyle/>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Upfront Infrastructure and Implementation Costs</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Patient Trust and Digital Literacy Concerns</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Technical Malfunctions or Sensor Inaccuracies</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Data Security and Privacy Risks</a:t>
            </a:r>
          </a:p>
          <a:p>
            <a:pPr algn="l" marL="528773" indent="-264386" lvl="1">
              <a:lnSpc>
                <a:spcPts val="3428"/>
              </a:lnSpc>
              <a:buAutoNum type="arabicPeriod" startAt="1"/>
            </a:pPr>
            <a:r>
              <a:rPr lang="en-US" sz="2449">
                <a:solidFill>
                  <a:srgbClr val="00204B"/>
                </a:solidFill>
                <a:latin typeface="Codec Pro"/>
                <a:ea typeface="Codec Pro"/>
                <a:cs typeface="Codec Pro"/>
                <a:sym typeface="Codec Pro"/>
              </a:rPr>
              <a:t>Limited Scope Without In-Person Diagnostics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TextBox 2" id="2"/>
          <p:cNvSpPr txBox="true"/>
          <p:nvPr/>
        </p:nvSpPr>
        <p:spPr>
          <a:xfrm rot="0">
            <a:off x="2224725" y="4989845"/>
            <a:ext cx="14444363" cy="2773056"/>
          </a:xfrm>
          <a:prstGeom prst="rect">
            <a:avLst/>
          </a:prstGeom>
        </p:spPr>
        <p:txBody>
          <a:bodyPr anchor="t" rtlCol="false" tIns="0" lIns="0" bIns="0" rIns="0">
            <a:spAutoFit/>
          </a:bodyPr>
          <a:lstStyle/>
          <a:p>
            <a:pPr algn="l">
              <a:lnSpc>
                <a:spcPts val="1679"/>
              </a:lnSpc>
            </a:pPr>
          </a:p>
          <a:p>
            <a:pPr algn="l">
              <a:lnSpc>
                <a:spcPts val="3428"/>
              </a:lnSpc>
            </a:pPr>
            <a:r>
              <a:rPr lang="en-US" sz="2449">
                <a:solidFill>
                  <a:srgbClr val="00204B"/>
                </a:solidFill>
                <a:latin typeface="Codec Pro"/>
                <a:ea typeface="Codec Pro"/>
                <a:cs typeface="Codec Pro"/>
                <a:sym typeface="Codec Pro"/>
              </a:rPr>
              <a:t>What Exists:</a:t>
            </a:r>
          </a:p>
          <a:p>
            <a:pPr algn="l" marL="528773" indent="-264386" lvl="1">
              <a:lnSpc>
                <a:spcPts val="3428"/>
              </a:lnSpc>
              <a:buFont typeface="Arial"/>
              <a:buChar char="•"/>
            </a:pPr>
            <a:r>
              <a:rPr lang="en-US" sz="2449">
                <a:solidFill>
                  <a:srgbClr val="00204B"/>
                </a:solidFill>
                <a:latin typeface="Codec Pro"/>
                <a:ea typeface="Codec Pro"/>
                <a:cs typeface="Codec Pro"/>
                <a:sym typeface="Codec Pro"/>
              </a:rPr>
              <a:t>Babylon Telus: Offers app-based virtual consultation, but no walk-in pod or multilingual triage tools.</a:t>
            </a:r>
          </a:p>
          <a:p>
            <a:pPr algn="l" marL="528773" indent="-264386" lvl="1">
              <a:lnSpc>
                <a:spcPts val="3428"/>
              </a:lnSpc>
              <a:buFont typeface="Arial"/>
              <a:buChar char="•"/>
            </a:pPr>
            <a:r>
              <a:rPr lang="en-US" sz="2449">
                <a:solidFill>
                  <a:srgbClr val="00204B"/>
                </a:solidFill>
                <a:latin typeface="Codec Pro"/>
                <a:ea typeface="Codec Pro"/>
                <a:cs typeface="Codec Pro"/>
                <a:sym typeface="Codec Pro"/>
              </a:rPr>
              <a:t>OnMed Station (U.S.): Kiosk with virtual care, but not present in BC and lacks pediatric or multilingual interfaces.</a:t>
            </a:r>
          </a:p>
          <a:p>
            <a:pPr algn="l" marL="528773" indent="-264386" lvl="1">
              <a:lnSpc>
                <a:spcPts val="3428"/>
              </a:lnSpc>
              <a:spcBef>
                <a:spcPct val="0"/>
              </a:spcBef>
              <a:buFont typeface="Arial"/>
              <a:buChar char="•"/>
            </a:pPr>
            <a:r>
              <a:rPr lang="en-US" sz="2449">
                <a:solidFill>
                  <a:srgbClr val="00204B"/>
                </a:solidFill>
                <a:latin typeface="Codec Pro"/>
                <a:ea typeface="Codec Pro"/>
                <a:cs typeface="Codec Pro"/>
                <a:sym typeface="Codec Pro"/>
              </a:rPr>
              <a:t>Well Health: Offers EMR tools and virtual consults but no physical pods or AI triage features.</a:t>
            </a:r>
          </a:p>
        </p:txBody>
      </p:sp>
      <p:sp>
        <p:nvSpPr>
          <p:cNvPr name="Freeform 3" id="3"/>
          <p:cNvSpPr/>
          <p:nvPr/>
        </p:nvSpPr>
        <p:spPr>
          <a:xfrm flipH="false" flipV="false" rot="0">
            <a:off x="-674374" y="1489293"/>
            <a:ext cx="7315200" cy="931025"/>
          </a:xfrm>
          <a:custGeom>
            <a:avLst/>
            <a:gdLst/>
            <a:ahLst/>
            <a:cxnLst/>
            <a:rect r="r" b="b" t="t" l="l"/>
            <a:pathLst>
              <a:path h="931025" w="7315200">
                <a:moveTo>
                  <a:pt x="0" y="0"/>
                </a:moveTo>
                <a:lnTo>
                  <a:pt x="7315200" y="0"/>
                </a:lnTo>
                <a:lnTo>
                  <a:pt x="7315200" y="931026"/>
                </a:lnTo>
                <a:lnTo>
                  <a:pt x="0" y="9310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712731" y="1696681"/>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159609" y="6488823"/>
            <a:ext cx="6775868" cy="4114800"/>
          </a:xfrm>
          <a:custGeom>
            <a:avLst/>
            <a:gdLst/>
            <a:ahLst/>
            <a:cxnLst/>
            <a:rect r="r" b="b" t="t" l="l"/>
            <a:pathLst>
              <a:path h="4114800" w="6775868">
                <a:moveTo>
                  <a:pt x="0" y="0"/>
                </a:moveTo>
                <a:lnTo>
                  <a:pt x="6775868" y="0"/>
                </a:lnTo>
                <a:lnTo>
                  <a:pt x="67758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416515" y="7762901"/>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0">
            <a:off x="-2938474" y="6842993"/>
            <a:ext cx="6775868" cy="4114800"/>
          </a:xfrm>
          <a:custGeom>
            <a:avLst/>
            <a:gdLst/>
            <a:ahLst/>
            <a:cxnLst/>
            <a:rect r="r" b="b" t="t" l="l"/>
            <a:pathLst>
              <a:path h="4114800" w="6775868">
                <a:moveTo>
                  <a:pt x="6775869" y="0"/>
                </a:moveTo>
                <a:lnTo>
                  <a:pt x="0" y="0"/>
                </a:lnTo>
                <a:lnTo>
                  <a:pt x="0" y="4114800"/>
                </a:lnTo>
                <a:lnTo>
                  <a:pt x="6775869" y="4114800"/>
                </a:lnTo>
                <a:lnTo>
                  <a:pt x="677586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277405" y="-4114800"/>
            <a:ext cx="19131168" cy="8229600"/>
          </a:xfrm>
          <a:custGeom>
            <a:avLst/>
            <a:gdLst/>
            <a:ahLst/>
            <a:cxnLst/>
            <a:rect r="r" b="b" t="t" l="l"/>
            <a:pathLst>
              <a:path h="8229600" w="19131168">
                <a:moveTo>
                  <a:pt x="0" y="0"/>
                </a:moveTo>
                <a:lnTo>
                  <a:pt x="19131168" y="0"/>
                </a:lnTo>
                <a:lnTo>
                  <a:pt x="19131168" y="8229600"/>
                </a:lnTo>
                <a:lnTo>
                  <a:pt x="0" y="8229600"/>
                </a:lnTo>
                <a:lnTo>
                  <a:pt x="0" y="0"/>
                </a:lnTo>
                <a:close/>
              </a:path>
            </a:pathLst>
          </a:custGeom>
          <a:blipFill>
            <a:blip r:embed="rId10"/>
            <a:stretch>
              <a:fillRect l="0" t="-66233" r="0" b="-66233"/>
            </a:stretch>
          </a:blipFill>
        </p:spPr>
      </p:sp>
      <p:sp>
        <p:nvSpPr>
          <p:cNvPr name="TextBox 9" id="9"/>
          <p:cNvSpPr txBox="true"/>
          <p:nvPr/>
        </p:nvSpPr>
        <p:spPr>
          <a:xfrm rot="0">
            <a:off x="1382679" y="3097918"/>
            <a:ext cx="16329757" cy="2181650"/>
          </a:xfrm>
          <a:prstGeom prst="rect">
            <a:avLst/>
          </a:prstGeom>
        </p:spPr>
        <p:txBody>
          <a:bodyPr anchor="t" rtlCol="false" tIns="0" lIns="0" bIns="0" rIns="0">
            <a:spAutoFit/>
          </a:bodyPr>
          <a:lstStyle/>
          <a:p>
            <a:pPr algn="l">
              <a:lnSpc>
                <a:spcPts val="8367"/>
              </a:lnSpc>
            </a:pPr>
            <a:r>
              <a:rPr lang="en-US" sz="8537">
                <a:solidFill>
                  <a:srgbClr val="FFFFFF"/>
                </a:solidFill>
                <a:latin typeface="League Spartan"/>
                <a:ea typeface="League Spartan"/>
                <a:cs typeface="League Spartan"/>
                <a:sym typeface="League Spartan"/>
              </a:rPr>
              <a:t>Google Search Documentation and Analysis</a:t>
            </a:r>
          </a:p>
        </p:txBody>
      </p:sp>
      <p:sp>
        <p:nvSpPr>
          <p:cNvPr name="TextBox 10" id="10"/>
          <p:cNvSpPr txBox="true"/>
          <p:nvPr/>
        </p:nvSpPr>
        <p:spPr>
          <a:xfrm rot="0">
            <a:off x="3506889" y="1681881"/>
            <a:ext cx="2887418" cy="493137"/>
          </a:xfrm>
          <a:prstGeom prst="rect">
            <a:avLst/>
          </a:prstGeom>
        </p:spPr>
        <p:txBody>
          <a:bodyPr anchor="t" rtlCol="false" tIns="0" lIns="0" bIns="0" rIns="0">
            <a:spAutoFit/>
          </a:bodyPr>
          <a:lstStyle/>
          <a:p>
            <a:pPr algn="l">
              <a:lnSpc>
                <a:spcPts val="3833"/>
              </a:lnSpc>
              <a:spcBef>
                <a:spcPct val="0"/>
              </a:spcBef>
            </a:pPr>
            <a:r>
              <a:rPr lang="en-US" sz="2738">
                <a:solidFill>
                  <a:srgbClr val="02233D"/>
                </a:solidFill>
                <a:latin typeface="Handelson Five"/>
                <a:ea typeface="Handelson Five"/>
                <a:cs typeface="Handelson Five"/>
                <a:sym typeface="Handelson Five"/>
              </a:rPr>
              <a:t>VITALLINK</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Freeform 2" id="2"/>
          <p:cNvSpPr/>
          <p:nvPr/>
        </p:nvSpPr>
        <p:spPr>
          <a:xfrm flipH="false" flipV="false" rot="0">
            <a:off x="7862112" y="1559820"/>
            <a:ext cx="539736" cy="539736"/>
          </a:xfrm>
          <a:custGeom>
            <a:avLst/>
            <a:gdLst/>
            <a:ahLst/>
            <a:cxnLst/>
            <a:rect r="r" b="b" t="t" l="l"/>
            <a:pathLst>
              <a:path h="539736" w="539736">
                <a:moveTo>
                  <a:pt x="0" y="0"/>
                </a:moveTo>
                <a:lnTo>
                  <a:pt x="539736" y="0"/>
                </a:lnTo>
                <a:lnTo>
                  <a:pt x="539736" y="539737"/>
                </a:lnTo>
                <a:lnTo>
                  <a:pt x="0" y="5397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96113" y="-170402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alphaModFix amt="49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382207" y="7453023"/>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alphaModFix amt="40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4728870" y="9632500"/>
            <a:ext cx="7315200" cy="931025"/>
          </a:xfrm>
          <a:custGeom>
            <a:avLst/>
            <a:gdLst/>
            <a:ahLst/>
            <a:cxnLst/>
            <a:rect r="r" b="b" t="t" l="l"/>
            <a:pathLst>
              <a:path h="931025" w="7315200">
                <a:moveTo>
                  <a:pt x="0" y="0"/>
                </a:moveTo>
                <a:lnTo>
                  <a:pt x="7315200" y="0"/>
                </a:lnTo>
                <a:lnTo>
                  <a:pt x="7315200" y="931026"/>
                </a:lnTo>
                <a:lnTo>
                  <a:pt x="0" y="931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782007" y="-465513"/>
            <a:ext cx="7315200" cy="931025"/>
          </a:xfrm>
          <a:custGeom>
            <a:avLst/>
            <a:gdLst/>
            <a:ahLst/>
            <a:cxnLst/>
            <a:rect r="r" b="b" t="t" l="l"/>
            <a:pathLst>
              <a:path h="931025" w="7315200">
                <a:moveTo>
                  <a:pt x="0" y="0"/>
                </a:moveTo>
                <a:lnTo>
                  <a:pt x="7315200" y="0"/>
                </a:lnTo>
                <a:lnTo>
                  <a:pt x="7315200" y="931026"/>
                </a:lnTo>
                <a:lnTo>
                  <a:pt x="0" y="931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6708640" y="4773579"/>
            <a:ext cx="4870720" cy="7306081"/>
          </a:xfrm>
          <a:custGeom>
            <a:avLst/>
            <a:gdLst/>
            <a:ahLst/>
            <a:cxnLst/>
            <a:rect r="r" b="b" t="t" l="l"/>
            <a:pathLst>
              <a:path h="7306081" w="4870720">
                <a:moveTo>
                  <a:pt x="0" y="0"/>
                </a:moveTo>
                <a:lnTo>
                  <a:pt x="4870720" y="0"/>
                </a:lnTo>
                <a:lnTo>
                  <a:pt x="4870720" y="7306081"/>
                </a:lnTo>
                <a:lnTo>
                  <a:pt x="0" y="7306081"/>
                </a:lnTo>
                <a:lnTo>
                  <a:pt x="0" y="0"/>
                </a:lnTo>
                <a:close/>
              </a:path>
            </a:pathLst>
          </a:custGeom>
          <a:blipFill>
            <a:blip r:embed="rId8"/>
            <a:stretch>
              <a:fillRect l="0" t="0" r="0" b="0"/>
            </a:stretch>
          </a:blipFill>
        </p:spPr>
      </p:sp>
      <p:sp>
        <p:nvSpPr>
          <p:cNvPr name="TextBox 8" id="8"/>
          <p:cNvSpPr txBox="true"/>
          <p:nvPr/>
        </p:nvSpPr>
        <p:spPr>
          <a:xfrm rot="0">
            <a:off x="4659367" y="4667038"/>
            <a:ext cx="8969266" cy="1124375"/>
          </a:xfrm>
          <a:prstGeom prst="rect">
            <a:avLst/>
          </a:prstGeom>
        </p:spPr>
        <p:txBody>
          <a:bodyPr anchor="t" rtlCol="false" tIns="0" lIns="0" bIns="0" rIns="0">
            <a:spAutoFit/>
          </a:bodyPr>
          <a:lstStyle/>
          <a:p>
            <a:pPr algn="ctr">
              <a:lnSpc>
                <a:spcPts val="8367"/>
              </a:lnSpc>
            </a:pPr>
            <a:r>
              <a:rPr lang="en-US" sz="8537">
                <a:solidFill>
                  <a:srgbClr val="02233D"/>
                </a:solidFill>
                <a:latin typeface="League Spartan"/>
                <a:ea typeface="League Spartan"/>
                <a:cs typeface="League Spartan"/>
                <a:sym typeface="League Spartan"/>
              </a:rPr>
              <a:t>Conclusion.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221155" y="5159088"/>
            <a:ext cx="10191935" cy="1297155"/>
          </a:xfrm>
          <a:custGeom>
            <a:avLst/>
            <a:gdLst/>
            <a:ahLst/>
            <a:cxnLst/>
            <a:rect r="r" b="b" t="t" l="l"/>
            <a:pathLst>
              <a:path h="1297155" w="10191935">
                <a:moveTo>
                  <a:pt x="0" y="0"/>
                </a:moveTo>
                <a:lnTo>
                  <a:pt x="10191934" y="0"/>
                </a:lnTo>
                <a:lnTo>
                  <a:pt x="10191934" y="1297156"/>
                </a:lnTo>
                <a:lnTo>
                  <a:pt x="0" y="1297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659367" y="4019125"/>
            <a:ext cx="8969266" cy="1124375"/>
          </a:xfrm>
          <a:prstGeom prst="rect">
            <a:avLst/>
          </a:prstGeom>
        </p:spPr>
        <p:txBody>
          <a:bodyPr anchor="t" rtlCol="false" tIns="0" lIns="0" bIns="0" rIns="0">
            <a:spAutoFit/>
          </a:bodyPr>
          <a:lstStyle/>
          <a:p>
            <a:pPr algn="ctr">
              <a:lnSpc>
                <a:spcPts val="8367"/>
              </a:lnSpc>
            </a:pPr>
            <a:r>
              <a:rPr lang="en-US" sz="8537">
                <a:solidFill>
                  <a:srgbClr val="FBFBFB"/>
                </a:solidFill>
                <a:latin typeface="League Spartan"/>
                <a:ea typeface="League Spartan"/>
                <a:cs typeface="League Spartan"/>
                <a:sym typeface="League Spartan"/>
              </a:rPr>
              <a:t>THANK YOU!</a:t>
            </a:r>
          </a:p>
        </p:txBody>
      </p:sp>
      <p:sp>
        <p:nvSpPr>
          <p:cNvPr name="TextBox 4" id="4"/>
          <p:cNvSpPr txBox="true"/>
          <p:nvPr/>
        </p:nvSpPr>
        <p:spPr>
          <a:xfrm rot="0">
            <a:off x="5150931" y="5610349"/>
            <a:ext cx="7986138" cy="665713"/>
          </a:xfrm>
          <a:prstGeom prst="rect">
            <a:avLst/>
          </a:prstGeom>
        </p:spPr>
        <p:txBody>
          <a:bodyPr anchor="t" rtlCol="false" tIns="0" lIns="0" bIns="0" rIns="0">
            <a:spAutoFit/>
          </a:bodyPr>
          <a:lstStyle/>
          <a:p>
            <a:pPr algn="ctr">
              <a:lnSpc>
                <a:spcPts val="4974"/>
              </a:lnSpc>
            </a:pPr>
            <a:r>
              <a:rPr lang="en-US" sz="5076">
                <a:solidFill>
                  <a:srgbClr val="FBFBFB"/>
                </a:solidFill>
                <a:latin typeface="League Spartan"/>
                <a:ea typeface="League Spartan"/>
                <a:cs typeface="League Spartan"/>
                <a:sym typeface="League Spartan"/>
              </a:rPr>
              <a:t>FOR LISTENING.</a:t>
            </a:r>
          </a:p>
        </p:txBody>
      </p:sp>
      <p:sp>
        <p:nvSpPr>
          <p:cNvPr name="Freeform 5" id="5"/>
          <p:cNvSpPr/>
          <p:nvPr/>
        </p:nvSpPr>
        <p:spPr>
          <a:xfrm flipH="false" flipV="false" rot="-2566591">
            <a:off x="-4514499" y="-4209292"/>
            <a:ext cx="11421234" cy="8780073"/>
          </a:xfrm>
          <a:custGeom>
            <a:avLst/>
            <a:gdLst/>
            <a:ahLst/>
            <a:cxnLst/>
            <a:rect r="r" b="b" t="t" l="l"/>
            <a:pathLst>
              <a:path h="8780073" w="11421234">
                <a:moveTo>
                  <a:pt x="0" y="0"/>
                </a:moveTo>
                <a:lnTo>
                  <a:pt x="11421234" y="0"/>
                </a:lnTo>
                <a:lnTo>
                  <a:pt x="11421234" y="8780073"/>
                </a:lnTo>
                <a:lnTo>
                  <a:pt x="0" y="8780073"/>
                </a:lnTo>
                <a:lnTo>
                  <a:pt x="0" y="0"/>
                </a:lnTo>
                <a:close/>
              </a:path>
            </a:pathLst>
          </a:custGeom>
          <a:blipFill>
            <a:blip r:embed="rId4"/>
            <a:stretch>
              <a:fillRect l="0" t="0" r="0" b="0"/>
            </a:stretch>
          </a:blipFill>
        </p:spPr>
      </p:sp>
      <p:sp>
        <p:nvSpPr>
          <p:cNvPr name="Freeform 6" id="6"/>
          <p:cNvSpPr/>
          <p:nvPr/>
        </p:nvSpPr>
        <p:spPr>
          <a:xfrm flipH="false" flipV="false" rot="-2566591">
            <a:off x="13940682" y="1032386"/>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4476902" y="1133475"/>
            <a:ext cx="4667098" cy="665713"/>
          </a:xfrm>
          <a:prstGeom prst="rect">
            <a:avLst/>
          </a:prstGeom>
        </p:spPr>
        <p:txBody>
          <a:bodyPr anchor="t" rtlCol="false" tIns="0" lIns="0" bIns="0" rIns="0">
            <a:spAutoFit/>
          </a:bodyPr>
          <a:lstStyle/>
          <a:p>
            <a:pPr algn="ctr">
              <a:lnSpc>
                <a:spcPts val="4974"/>
              </a:lnSpc>
            </a:pPr>
            <a:r>
              <a:rPr lang="en-US" sz="5076">
                <a:solidFill>
                  <a:srgbClr val="FBFBFB"/>
                </a:solidFill>
                <a:latin typeface="League Spartan"/>
                <a:ea typeface="League Spartan"/>
                <a:cs typeface="League Spartan"/>
                <a:sym typeface="League Spartan"/>
              </a:rPr>
              <a:t>References.</a:t>
            </a:r>
          </a:p>
        </p:txBody>
      </p:sp>
      <p:sp>
        <p:nvSpPr>
          <p:cNvPr name="Freeform 3" id="3"/>
          <p:cNvSpPr/>
          <p:nvPr/>
        </p:nvSpPr>
        <p:spPr>
          <a:xfrm flipH="false" flipV="false" rot="-2566591">
            <a:off x="-5879246" y="-4834474"/>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2"/>
            <a:stretch>
              <a:fillRect l="0" t="0" r="0" b="0"/>
            </a:stretch>
          </a:blipFill>
        </p:spPr>
      </p:sp>
      <p:sp>
        <p:nvSpPr>
          <p:cNvPr name="Freeform 4" id="4"/>
          <p:cNvSpPr/>
          <p:nvPr/>
        </p:nvSpPr>
        <p:spPr>
          <a:xfrm flipH="false" flipV="false" rot="-2566591">
            <a:off x="13940682" y="1032386"/>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2"/>
            <a:stretch>
              <a:fillRect l="0" t="0" r="0" b="0"/>
            </a:stretch>
          </a:blipFill>
        </p:spPr>
      </p:sp>
      <p:sp>
        <p:nvSpPr>
          <p:cNvPr name="TextBox 5" id="5"/>
          <p:cNvSpPr txBox="true"/>
          <p:nvPr/>
        </p:nvSpPr>
        <p:spPr>
          <a:xfrm rot="0">
            <a:off x="837840" y="2359189"/>
            <a:ext cx="14864229" cy="7233031"/>
          </a:xfrm>
          <a:prstGeom prst="rect">
            <a:avLst/>
          </a:prstGeom>
        </p:spPr>
        <p:txBody>
          <a:bodyPr anchor="t" rtlCol="false" tIns="0" lIns="0" bIns="0" rIns="0">
            <a:spAutoFit/>
          </a:bodyPr>
          <a:lstStyle/>
          <a:p>
            <a:pPr algn="l">
              <a:lnSpc>
                <a:spcPts val="1273"/>
              </a:lnSpc>
            </a:pPr>
            <a:r>
              <a:rPr lang="en-US" sz="1299">
                <a:solidFill>
                  <a:srgbClr val="FBFBFB"/>
                </a:solidFill>
                <a:latin typeface="League Spartan"/>
                <a:ea typeface="League Spartan"/>
                <a:cs typeface="League Spartan"/>
                <a:sym typeface="League Spartan"/>
              </a:rPr>
              <a:t>Basu, G., Costa, V. P., &amp; Jain, P. (2017). Clinicians’ obligations to use qualified medical interpreters when caring for patients with limited English proficiency. AMA Journal of Ethics, 19(3), 245–252. </a:t>
            </a:r>
            <a:r>
              <a:rPr lang="en-US" sz="1299" u="sng">
                <a:solidFill>
                  <a:srgbClr val="FBFBFB"/>
                </a:solidFill>
                <a:latin typeface="League Spartan"/>
                <a:ea typeface="League Spartan"/>
                <a:cs typeface="League Spartan"/>
                <a:sym typeface="League Spartan"/>
                <a:hlinkClick r:id="rId3" tooltip="https://doi.org/10.1001/journalofethics.2017.19.3.ecas2-1703"/>
              </a:rPr>
              <a:t>https://doi.org/10.1001/journalofethics.2017.19.3.ecas2-1703</a:t>
            </a:r>
          </a:p>
          <a:p>
            <a:pPr algn="l">
              <a:lnSpc>
                <a:spcPts val="1273"/>
              </a:lnSpc>
            </a:pPr>
            <a:r>
              <a:rPr lang="en-US" sz="1299">
                <a:solidFill>
                  <a:srgbClr val="FBFBFB"/>
                </a:solidFill>
                <a:latin typeface="League Spartan"/>
                <a:ea typeface="League Spartan"/>
                <a:cs typeface="League Spartan"/>
                <a:sym typeface="League Spartan"/>
              </a:rPr>
              <a:t>Canadian Institute for Health Information. (2022). Emergency department wait times: Long stays and increased acuity. </a:t>
            </a:r>
            <a:r>
              <a:rPr lang="en-US" sz="1299" u="sng">
                <a:solidFill>
                  <a:srgbClr val="FBFBFB"/>
                </a:solidFill>
                <a:latin typeface="League Spartan"/>
                <a:ea typeface="League Spartan"/>
                <a:cs typeface="League Spartan"/>
                <a:sym typeface="League Spartan"/>
                <a:hlinkClick r:id="rId4" tooltip="https://www.cihi.ca/en/emergency-department-wait-times"/>
              </a:rPr>
              <a:t>https://www.cihi.ca/en/emergency-department-wait-times</a:t>
            </a:r>
          </a:p>
          <a:p>
            <a:pPr algn="l">
              <a:lnSpc>
                <a:spcPts val="1273"/>
              </a:lnSpc>
            </a:pPr>
            <a:r>
              <a:rPr lang="en-US" sz="1299">
                <a:solidFill>
                  <a:srgbClr val="FBFBFB"/>
                </a:solidFill>
                <a:latin typeface="League Spartan"/>
                <a:ea typeface="League Spartan"/>
                <a:cs typeface="League Spartan"/>
                <a:sym typeface="League Spartan"/>
              </a:rPr>
              <a:t>CityNews Montreal. (2024, November 25). Canada’s first telehealth station unveiled in Montreal’s West Island. </a:t>
            </a:r>
            <a:r>
              <a:rPr lang="en-US" sz="1299" u="sng">
                <a:solidFill>
                  <a:srgbClr val="FBFBFB"/>
                </a:solidFill>
                <a:latin typeface="League Spartan"/>
                <a:ea typeface="League Spartan"/>
                <a:cs typeface="League Spartan"/>
                <a:sym typeface="League Spartan"/>
                <a:hlinkClick r:id="rId5" tooltip="https://montreal.citynews.ca/2024/11/25/canada-first-telehealth-station-montreal-west-island/"/>
              </a:rPr>
              <a:t>https://montreal.citynews.ca/2024/11/25/canada-first-telehealth-station-montreal-west-island/</a:t>
            </a:r>
          </a:p>
          <a:p>
            <a:pPr algn="l">
              <a:lnSpc>
                <a:spcPts val="1273"/>
              </a:lnSpc>
            </a:pPr>
            <a:r>
              <a:rPr lang="en-US" sz="1299">
                <a:solidFill>
                  <a:srgbClr val="FBFBFB"/>
                </a:solidFill>
                <a:latin typeface="League Spartan"/>
                <a:ea typeface="League Spartan"/>
                <a:cs typeface="League Spartan"/>
                <a:sym typeface="League Spartan"/>
              </a:rPr>
              <a:t>CloudMD Software &amp; Services Inc. (2020, May 4). CloudMD and Save-On-Foods partner to pilot on-demand virtual patient care by integrating telemedicine kiosks in pharmacies. </a:t>
            </a:r>
            <a:r>
              <a:rPr lang="en-US" sz="1299" u="sng">
                <a:solidFill>
                  <a:srgbClr val="FBFBFB"/>
                </a:solidFill>
                <a:latin typeface="League Spartan"/>
                <a:ea typeface="League Spartan"/>
                <a:cs typeface="League Spartan"/>
                <a:sym typeface="League Spartan"/>
                <a:hlinkClick r:id="rId6" tooltip="https://www.globenewswire.com/news-release/2020/05/04/2026642/0/en/CloudMD-and-Save-On-Foods-Partner-to-Pilot-On-Demand-Virtual-Patient-Care-by-Integrating-Telemedicine-Kiosks-in-Pharmacies.html"/>
              </a:rPr>
              <a:t>https://www.globenewswire.com/news-release/2020/05/04/2026642/0/en/CloudMD-and-Save-On-Foods-Partner-to-Pilot-On-Demand-Virtual-Patient-Care-by-Integrating-Telemedicine-Kiosks-in-Pharmacies.html</a:t>
            </a:r>
          </a:p>
          <a:p>
            <a:pPr algn="l">
              <a:lnSpc>
                <a:spcPts val="1273"/>
              </a:lnSpc>
            </a:pPr>
            <a:r>
              <a:rPr lang="en-US" sz="1299">
                <a:solidFill>
                  <a:srgbClr val="FBFBFB"/>
                </a:solidFill>
                <a:latin typeface="League Spartan"/>
                <a:ea typeface="League Spartan"/>
                <a:cs typeface="League Spartan"/>
                <a:sym typeface="League Spartan"/>
              </a:rPr>
              <a:t>Clove, D. (2023). Healthcare access disparities among rural populations in the United States. Ballard Brief, 2023(1), Article 5. </a:t>
            </a:r>
            <a:r>
              <a:rPr lang="en-US" sz="1299" u="sng">
                <a:solidFill>
                  <a:srgbClr val="FBFBFB"/>
                </a:solidFill>
                <a:latin typeface="League Spartan"/>
                <a:ea typeface="League Spartan"/>
                <a:cs typeface="League Spartan"/>
                <a:sym typeface="League Spartan"/>
                <a:hlinkClick r:id="rId7" tooltip="https://scholarsarchive.byu.edu/ballardbrief/vol2023/iss1/5"/>
              </a:rPr>
              <a:t>https://scholarsarchive.byu.edu/ballardbrief/vol2023/iss1/5</a:t>
            </a:r>
          </a:p>
          <a:p>
            <a:pPr algn="l">
              <a:lnSpc>
                <a:spcPts val="1273"/>
              </a:lnSpc>
            </a:pPr>
            <a:r>
              <a:rPr lang="en-US" sz="1299">
                <a:solidFill>
                  <a:srgbClr val="FBFBFB"/>
                </a:solidFill>
                <a:latin typeface="League Spartan"/>
                <a:ea typeface="League Spartan"/>
                <a:cs typeface="League Spartan"/>
                <a:sym typeface="League Spartan"/>
              </a:rPr>
              <a:t>Dimakou, S., Dimakou, O., &amp; Basso, H. S. (2015). Waiting time distribution in public health care: Empirics and theory. Health Economics </a:t>
            </a:r>
            <a:r>
              <a:rPr lang="en-US" sz="1299">
                <a:solidFill>
                  <a:srgbClr val="FBFBFB"/>
                </a:solidFill>
                <a:latin typeface="League Spartan"/>
                <a:ea typeface="League Spartan"/>
                <a:cs typeface="League Spartan"/>
                <a:sym typeface="League Spartan"/>
              </a:rPr>
              <a:t>Review, 5(25). </a:t>
            </a:r>
            <a:r>
              <a:rPr lang="en-US" sz="1299" u="sng">
                <a:solidFill>
                  <a:srgbClr val="FBFBFB"/>
                </a:solidFill>
                <a:latin typeface="League Spartan"/>
                <a:ea typeface="League Spartan"/>
                <a:cs typeface="League Spartan"/>
                <a:sym typeface="League Spartan"/>
                <a:hlinkClick r:id="rId8" tooltip="https://doi.org/10.1186/s13561-015-0061-7"/>
              </a:rPr>
              <a:t>https://doi.org/10.1186/s13561-015-0061-7</a:t>
            </a:r>
          </a:p>
          <a:p>
            <a:pPr algn="l">
              <a:lnSpc>
                <a:spcPts val="1273"/>
              </a:lnSpc>
            </a:pPr>
            <a:r>
              <a:rPr lang="en-US" sz="1299">
                <a:solidFill>
                  <a:srgbClr val="FBFBFB"/>
                </a:solidFill>
                <a:latin typeface="League Spartan"/>
                <a:ea typeface="League Spartan"/>
                <a:cs typeface="League Spartan"/>
                <a:sym typeface="League Spartan"/>
              </a:rPr>
              <a:t>Greenhalgh, T., Shaw, S. E., Alvarez Nishio, A., Byng, R., Clarke, A., Dakin, F., Faulkner, S., Hemmings, N., Husain, L., Kalin, A., Ladds, E., Moore, L., Rosen, R., Rybczynska-Bunt, S., Wherton, J., &amp; Wieringa, S. (2022). Remote care in UK general practice: Baseline data on 11 case studies [version 2; peer review: 2 approved]. NIHR Open Research, 2, 47. </a:t>
            </a:r>
            <a:r>
              <a:rPr lang="en-US" sz="1299" u="sng">
                <a:solidFill>
                  <a:srgbClr val="FBFBFB"/>
                </a:solidFill>
                <a:latin typeface="League Spartan"/>
                <a:ea typeface="League Spartan"/>
                <a:cs typeface="League Spartan"/>
                <a:sym typeface="League Spartan"/>
                <a:hlinkClick r:id="rId9" tooltip="https://doi.org/10.3310/nihropenres.13290.2"/>
              </a:rPr>
              <a:t>https://doi.org/10.3310/nihropenres.13290.2</a:t>
            </a:r>
          </a:p>
          <a:p>
            <a:pPr algn="l">
              <a:lnSpc>
                <a:spcPts val="1273"/>
              </a:lnSpc>
            </a:pPr>
            <a:r>
              <a:rPr lang="en-US" sz="1299">
                <a:solidFill>
                  <a:srgbClr val="FBFBFB"/>
                </a:solidFill>
                <a:latin typeface="League Spartan"/>
                <a:ea typeface="League Spartan"/>
                <a:cs typeface="League Spartan"/>
                <a:sym typeface="League Spartan"/>
              </a:rPr>
              <a:t>Infermedica. (2023, December 13). Infermedica expands global reach with support for 24 languages on AI-powered medical guidance platform. </a:t>
            </a:r>
            <a:r>
              <a:rPr lang="en-US" sz="1299" u="sng">
                <a:solidFill>
                  <a:srgbClr val="FBFBFB"/>
                </a:solidFill>
                <a:latin typeface="League Spartan"/>
                <a:ea typeface="League Spartan"/>
                <a:cs typeface="League Spartan"/>
                <a:sym typeface="League Spartan"/>
                <a:hlinkClick r:id="rId10" tooltip="https://www.prnewswire.com/news-releases/infermedica-expands-global-reach-with-support-for-24-languages-on-ai-powered-medical-guidance-platform-302013606.html"/>
              </a:rPr>
              <a:t>https://www.prnewswire.com/news-releases/infermedica-expands-global-reach-with-support-for-24-languages-on-ai-powered-medical-guidance-platform-302013606.html</a:t>
            </a:r>
          </a:p>
          <a:p>
            <a:pPr algn="l">
              <a:lnSpc>
                <a:spcPts val="1273"/>
              </a:lnSpc>
            </a:pPr>
            <a:r>
              <a:rPr lang="en-US" sz="1299">
                <a:solidFill>
                  <a:srgbClr val="FBFBFB"/>
                </a:solidFill>
                <a:latin typeface="League Spartan"/>
                <a:ea typeface="League Spartan"/>
                <a:cs typeface="League Spartan"/>
                <a:sym typeface="League Spartan"/>
              </a:rPr>
              <a:t>Kelen, G. D., Wolfe, R., D’Onofrio, G., Mills, A. M., Diercks, D., Stern, S. A., Wadman, M. C., &amp; Sokolove, P. E. (2021). Emergency department crowding: The canary in the health care system. NEJM Catalyst Innovations in Care Delivery. </a:t>
            </a:r>
            <a:r>
              <a:rPr lang="en-US" sz="1299" u="sng">
                <a:solidFill>
                  <a:srgbClr val="FBFBFB"/>
                </a:solidFill>
                <a:latin typeface="League Spartan"/>
                <a:ea typeface="League Spartan"/>
                <a:cs typeface="League Spartan"/>
                <a:sym typeface="League Spartan"/>
                <a:hlinkClick r:id="rId11" tooltip="https://doi.org/10.1056/CAT.21.0217"/>
              </a:rPr>
              <a:t>https://doi.org/10.1056/CAT.21.0217</a:t>
            </a:r>
          </a:p>
          <a:p>
            <a:pPr algn="l">
              <a:lnSpc>
                <a:spcPts val="1273"/>
              </a:lnSpc>
            </a:pPr>
            <a:r>
              <a:rPr lang="en-US" sz="1299">
                <a:solidFill>
                  <a:srgbClr val="FBFBFB"/>
                </a:solidFill>
                <a:latin typeface="League Spartan"/>
                <a:ea typeface="League Spartan"/>
                <a:cs typeface="League Spartan"/>
                <a:sym typeface="League Spartan"/>
              </a:rPr>
              <a:t>Kontos, E., Blake, K. D., Chou, W. Y. S., &amp; Prestin, A. (2014). Predictors of eHealth usage: Insights on the digital divide from the Health Information National Trends Survey 2012. Journal of Medical Internet Research, 16(7), e172. </a:t>
            </a:r>
            <a:r>
              <a:rPr lang="en-US" sz="1299" u="sng">
                <a:solidFill>
                  <a:srgbClr val="FBFBFB"/>
                </a:solidFill>
                <a:latin typeface="League Spartan"/>
                <a:ea typeface="League Spartan"/>
                <a:cs typeface="League Spartan"/>
                <a:sym typeface="League Spartan"/>
                <a:hlinkClick r:id="rId12" tooltip="https://doi.org/10.2196/jmir.3117"/>
              </a:rPr>
              <a:t>https://doi.org/10.2196/jmir.3117</a:t>
            </a:r>
          </a:p>
          <a:p>
            <a:pPr algn="l">
              <a:lnSpc>
                <a:spcPts val="1273"/>
              </a:lnSpc>
            </a:pPr>
            <a:r>
              <a:rPr lang="en-US" sz="1299">
                <a:solidFill>
                  <a:srgbClr val="FBFBFB"/>
                </a:solidFill>
                <a:latin typeface="League Spartan"/>
                <a:ea typeface="League Spartan"/>
                <a:cs typeface="League Spartan"/>
                <a:sym typeface="League Spartan"/>
              </a:rPr>
              <a:t>LanguageLine Solutions. (2020, October 6). Kiosks are bringing language access to self-service technology. </a:t>
            </a:r>
            <a:r>
              <a:rPr lang="en-US" sz="1299" u="sng">
                <a:solidFill>
                  <a:srgbClr val="FBFBFB"/>
                </a:solidFill>
                <a:latin typeface="League Spartan"/>
                <a:ea typeface="League Spartan"/>
                <a:cs typeface="League Spartan"/>
                <a:sym typeface="League Spartan"/>
                <a:hlinkClick r:id="rId13" tooltip="https://www.languageline.com/blog/kiosks-are-bringing-language-access-to-self-service-technology"/>
              </a:rPr>
              <a:t>https://www.languageline.com/blog/kiosks-are-bringing-language-access-to-self-service-technology</a:t>
            </a:r>
          </a:p>
          <a:p>
            <a:pPr algn="l">
              <a:lnSpc>
                <a:spcPts val="1273"/>
              </a:lnSpc>
            </a:pPr>
            <a:r>
              <a:rPr lang="en-US" sz="1299">
                <a:solidFill>
                  <a:srgbClr val="FBFBFB"/>
                </a:solidFill>
                <a:latin typeface="League Spartan"/>
                <a:ea typeface="League Spartan"/>
                <a:cs typeface="League Spartan"/>
                <a:sym typeface="League Spartan"/>
              </a:rPr>
              <a:t>MacKichan, F., Brangan, E., Wye, L., Checkland, K., Lasserson, D., Huntley, A., Morris, R., Tammes, P., Salisbury, C., &amp; Purdy, S. (2017). Why do patients seek primary medical care in emergency departments? An ethnographic exploration of access to general practice. BMJ Open, 7, e013816. </a:t>
            </a:r>
            <a:r>
              <a:rPr lang="en-US" sz="1299" u="sng">
                <a:solidFill>
                  <a:srgbClr val="FBFBFB"/>
                </a:solidFill>
                <a:latin typeface="League Spartan"/>
                <a:ea typeface="League Spartan"/>
                <a:cs typeface="League Spartan"/>
                <a:sym typeface="League Spartan"/>
                <a:hlinkClick r:id="rId14" tooltip="https://doi.org/10.1136/bmjopen-2016-013816"/>
              </a:rPr>
              <a:t>https://doi.org/10.1136/bmjopen-2016-013816</a:t>
            </a:r>
          </a:p>
          <a:p>
            <a:pPr algn="l">
              <a:lnSpc>
                <a:spcPts val="1273"/>
              </a:lnSpc>
            </a:pPr>
            <a:r>
              <a:rPr lang="en-US" sz="1299">
                <a:solidFill>
                  <a:srgbClr val="FBFBFB"/>
                </a:solidFill>
                <a:latin typeface="League Spartan"/>
                <a:ea typeface="League Spartan"/>
                <a:cs typeface="League Spartan"/>
                <a:sym typeface="League Spartan"/>
              </a:rPr>
              <a:t>Microsoft Corporation. (2025). [AI-generated clinic environment images for the VitalLink Pod project]. Copilot in Microsoft 365. https://www.microsoft.com/en-us/microsoft-365/copilot</a:t>
            </a:r>
          </a:p>
          <a:p>
            <a:pPr algn="l">
              <a:lnSpc>
                <a:spcPts val="1273"/>
              </a:lnSpc>
            </a:pPr>
            <a:r>
              <a:rPr lang="en-US" sz="1299">
                <a:solidFill>
                  <a:srgbClr val="FBFBFB"/>
                </a:solidFill>
                <a:latin typeface="League Spartan"/>
                <a:ea typeface="League Spartan"/>
                <a:cs typeface="League Spartan"/>
                <a:sym typeface="League Spartan"/>
              </a:rPr>
              <a:t>NHS England &amp; NHS Improvement. (2020). A&amp;E attendances and emergency admissions monthly return definitions (Version 5.0). </a:t>
            </a:r>
            <a:r>
              <a:rPr lang="en-US" sz="1299" u="sng">
                <a:solidFill>
                  <a:srgbClr val="FBFBFB"/>
                </a:solidFill>
                <a:latin typeface="League Spartan"/>
                <a:ea typeface="League Spartan"/>
                <a:cs typeface="League Spartan"/>
                <a:sym typeface="League Spartan"/>
                <a:hlinkClick r:id="rId15" tooltip="https://www.england.nhs.uk/statistics/statistical-work-areas/ae-waiting-times-and-activity/"/>
              </a:rPr>
              <a:t>https://www.england.nhs.uk/statistics/statistical-work-areas/ae-waiting-times-and-activity/</a:t>
            </a:r>
          </a:p>
          <a:p>
            <a:pPr algn="l">
              <a:lnSpc>
                <a:spcPts val="1273"/>
              </a:lnSpc>
            </a:pPr>
            <a:r>
              <a:rPr lang="en-US" sz="1299">
                <a:solidFill>
                  <a:srgbClr val="FBFBFB"/>
                </a:solidFill>
                <a:latin typeface="League Spartan"/>
                <a:ea typeface="League Spartan"/>
                <a:cs typeface="League Spartan"/>
                <a:sym typeface="League Spartan"/>
              </a:rPr>
              <a:t>OnMed. (2024, January 5). Hartford HealthCare &amp; OnMed launch new healthcare experience Connecticut. </a:t>
            </a:r>
            <a:r>
              <a:rPr lang="en-US" sz="1299" u="sng">
                <a:solidFill>
                  <a:srgbClr val="FBFBFB"/>
                </a:solidFill>
                <a:latin typeface="League Spartan"/>
                <a:ea typeface="League Spartan"/>
                <a:cs typeface="League Spartan"/>
                <a:sym typeface="League Spartan"/>
                <a:hlinkClick r:id="rId16" tooltip="https://www.onmed.com/resources/hartford-healthcare-onmed-launch-new-healthcare-experience-connecticut"/>
              </a:rPr>
              <a:t>https://www.onmed.com/resources/hartford-healthcare-onmed-launch-new-healthcare-experience-connecticut</a:t>
            </a:r>
          </a:p>
          <a:p>
            <a:pPr algn="l">
              <a:lnSpc>
                <a:spcPts val="1273"/>
              </a:lnSpc>
            </a:pPr>
            <a:r>
              <a:rPr lang="en-US" sz="1299">
                <a:solidFill>
                  <a:srgbClr val="FBFBFB"/>
                </a:solidFill>
                <a:latin typeface="League Spartan"/>
                <a:ea typeface="League Spartan"/>
                <a:cs typeface="League Spartan"/>
                <a:sym typeface="League Spartan"/>
              </a:rPr>
              <a:t>PharmaSmart International LLC. (2021, August 17). PharmaSmart blood pressure kiosks recognized on US Validated Device List (VDL™). </a:t>
            </a:r>
            <a:r>
              <a:rPr lang="en-US" sz="1299" u="sng">
                <a:solidFill>
                  <a:srgbClr val="FBFBFB"/>
                </a:solidFill>
                <a:latin typeface="League Spartan"/>
                <a:ea typeface="League Spartan"/>
                <a:cs typeface="League Spartan"/>
                <a:sym typeface="League Spartan"/>
                <a:hlinkClick r:id="rId17" tooltip="https://www.newswire.ca/news-releases/pharmasmart-blood-pressure-kiosks-recognized-on-us-validated-device-list-vdl-tm%E2%80%93894654011.html"/>
              </a:rPr>
              <a:t>https://www.newswire.ca/news-releases/pharmasmart-blood-pressure-kiosks-recognized-on-us-validated-device-list-vdl-tm–894654011.html</a:t>
            </a:r>
          </a:p>
          <a:p>
            <a:pPr algn="l">
              <a:lnSpc>
                <a:spcPts val="1273"/>
              </a:lnSpc>
            </a:pPr>
            <a:r>
              <a:rPr lang="en-US" sz="1299">
                <a:solidFill>
                  <a:srgbClr val="FBFBFB"/>
                </a:solidFill>
                <a:latin typeface="League Spartan"/>
                <a:ea typeface="League Spartan"/>
                <a:cs typeface="League Spartan"/>
                <a:sym typeface="League Spartan"/>
              </a:rPr>
              <a:t>Squires, A. (2018). Strategies for overcoming language barriers in healthcare. Nursing Management (Springhouse), 49(4), 20–27. </a:t>
            </a:r>
            <a:r>
              <a:rPr lang="en-US" sz="1299" u="sng">
                <a:solidFill>
                  <a:srgbClr val="FBFBFB"/>
                </a:solidFill>
                <a:latin typeface="League Spartan"/>
                <a:ea typeface="League Spartan"/>
                <a:cs typeface="League Spartan"/>
                <a:sym typeface="League Spartan"/>
                <a:hlinkClick r:id="rId18" tooltip="https://doi.org/10.1097/01.NUMA.0000531166.24481.15"/>
              </a:rPr>
              <a:t>https://doi.org/10.1097/01.NUMA.0000531166.24481.15</a:t>
            </a:r>
          </a:p>
          <a:p>
            <a:pPr algn="l">
              <a:lnSpc>
                <a:spcPts val="1273"/>
              </a:lnSpc>
            </a:pPr>
            <a:r>
              <a:rPr lang="en-US" sz="1299">
                <a:solidFill>
                  <a:srgbClr val="FBFBFB"/>
                </a:solidFill>
                <a:latin typeface="League Spartan"/>
                <a:ea typeface="League Spartan"/>
                <a:cs typeface="League Spartan"/>
                <a:sym typeface="League Spartan"/>
              </a:rPr>
              <a:t>Teslon Technologies. (n.d.). Carenation kiosk – Teslon. </a:t>
            </a:r>
            <a:r>
              <a:rPr lang="en-US" sz="1299" u="sng">
                <a:solidFill>
                  <a:srgbClr val="FBFBFB"/>
                </a:solidFill>
                <a:latin typeface="League Spartan"/>
                <a:ea typeface="League Spartan"/>
                <a:cs typeface="League Spartan"/>
                <a:sym typeface="League Spartan"/>
                <a:hlinkClick r:id="rId19" tooltip="https://teslon.io/carenation-kiosk/"/>
              </a:rPr>
              <a:t>https://teslon.io/carenation-kiosk/</a:t>
            </a:r>
          </a:p>
          <a:p>
            <a:pPr algn="l">
              <a:lnSpc>
                <a:spcPts val="1273"/>
              </a:lnSpc>
            </a:pPr>
            <a:r>
              <a:rPr lang="en-US" sz="1299">
                <a:solidFill>
                  <a:srgbClr val="FBFBFB"/>
                </a:solidFill>
                <a:latin typeface="League Spartan"/>
                <a:ea typeface="League Spartan"/>
                <a:cs typeface="League Spartan"/>
                <a:sym typeface="League Spartan"/>
              </a:rPr>
              <a:t>Topol, E. (2019). Deep medicine: How artificial intelligence can make healthcare human again. Basic Books.</a:t>
            </a:r>
          </a:p>
          <a:p>
            <a:pPr algn="l">
              <a:lnSpc>
                <a:spcPts val="1273"/>
              </a:lnSpc>
            </a:pPr>
            <a:r>
              <a:rPr lang="en-US" sz="1299">
                <a:solidFill>
                  <a:srgbClr val="FBFBFB"/>
                </a:solidFill>
                <a:latin typeface="League Spartan"/>
                <a:ea typeface="League Spartan"/>
                <a:cs typeface="League Spartan"/>
                <a:sym typeface="League Spartan"/>
              </a:rPr>
              <a:t>UniDoc Health Corp. (2024, November 6). UniDoc ships first AI-equipped H3 Health Cubes to commercial customers. </a:t>
            </a:r>
            <a:r>
              <a:rPr lang="en-US" sz="1299" u="sng">
                <a:solidFill>
                  <a:srgbClr val="FBFBFB"/>
                </a:solidFill>
                <a:latin typeface="League Spartan"/>
                <a:ea typeface="League Spartan"/>
                <a:cs typeface="League Spartan"/>
                <a:sym typeface="League Spartan"/>
                <a:hlinkClick r:id="rId20" tooltip="https://unidoctor.com/unidoc-ships-first-ai-equipped-h3-health-cubes-to-commercial-customers/"/>
              </a:rPr>
              <a:t>https://unidoctor.com/unidoc-ships-first-ai-equipped-h3-health-cubes-to-commercial-customers/</a:t>
            </a:r>
          </a:p>
          <a:p>
            <a:pPr algn="l">
              <a:lnSpc>
                <a:spcPts val="1273"/>
              </a:lnSpc>
            </a:pPr>
            <a:r>
              <a:rPr lang="en-US" sz="1299">
                <a:solidFill>
                  <a:srgbClr val="FBFBFB"/>
                </a:solidFill>
                <a:latin typeface="League Spartan"/>
                <a:ea typeface="League Spartan"/>
                <a:cs typeface="League Spartan"/>
                <a:sym typeface="League Spartan"/>
              </a:rPr>
              <a:t>Urbach, D. R. (2018). Improving access to health services in Canada. Healthcare Management Forum, 31(6), 243–246. https://doi.org/10.1177/0840470418776995</a:t>
            </a:r>
          </a:p>
          <a:p>
            <a:pPr algn="l">
              <a:lnSpc>
                <a:spcPts val="1273"/>
              </a:lnSpc>
            </a:pPr>
            <a:r>
              <a:rPr lang="en-US" sz="1299">
                <a:solidFill>
                  <a:srgbClr val="FBFBFB"/>
                </a:solidFill>
                <a:latin typeface="League Spartan"/>
                <a:ea typeface="League Spartan"/>
                <a:cs typeface="League Spartan"/>
                <a:sym typeface="League Spartan"/>
              </a:rPr>
              <a:t>Whittaker, W., Anselmi, L., Kristensen, S. R., Lau, Y.-S., Bailey, S., Bower, P., Checkland, K., Elvey, R., Rothwell, K., Stokes, J., &amp; Hodgson, D. (2016). Associations between extending access to primary care and emergency department visits: A difference-in-differences analysis. PLOS Medicine, 13(9), e1002113. </a:t>
            </a:r>
            <a:r>
              <a:rPr lang="en-US" sz="1299" u="sng">
                <a:solidFill>
                  <a:srgbClr val="FBFBFB"/>
                </a:solidFill>
                <a:latin typeface="League Spartan"/>
                <a:ea typeface="League Spartan"/>
                <a:cs typeface="League Spartan"/>
                <a:sym typeface="League Spartan"/>
                <a:hlinkClick r:id="rId21" tooltip="https://doi.org/10.1371/journal.pmed.1002113"/>
              </a:rPr>
              <a:t>https://doi.org/10.1371/journal.pmed.1002113</a:t>
            </a:r>
          </a:p>
          <a:p>
            <a:pPr algn="l">
              <a:lnSpc>
                <a:spcPts val="979"/>
              </a:lnSpc>
            </a:pPr>
            <a:r>
              <a:rPr lang="en-US" sz="999">
                <a:solidFill>
                  <a:srgbClr val="FBFBFB"/>
                </a:solidFill>
                <a:latin typeface="League Spartan"/>
                <a:ea typeface="League Spartan"/>
                <a:cs typeface="League Spartan"/>
                <a:sym typeface="League Spartan"/>
              </a:rPr>
              <a:t>World Health Organization. (2023). Universal health coverage (UHC). </a:t>
            </a:r>
            <a:r>
              <a:rPr lang="en-US" sz="999" u="sng">
                <a:solidFill>
                  <a:srgbClr val="FBFBFB"/>
                </a:solidFill>
                <a:latin typeface="League Spartan"/>
                <a:ea typeface="League Spartan"/>
                <a:cs typeface="League Spartan"/>
                <a:sym typeface="League Spartan"/>
                <a:hlinkClick r:id="rId22" tooltip="https://www.who.int/news-room/fact-sheets/detail/universal-health-coverage-(uhc)"/>
              </a:rPr>
              <a:t>https://www.who.int/news-room/fact-sheets/detail/universal-health-coverage-(uhc)</a:t>
            </a:r>
          </a:p>
          <a:p>
            <a:pPr algn="l">
              <a:lnSpc>
                <a:spcPts val="979"/>
              </a:lnSpc>
            </a:pPr>
            <a:r>
              <a:rPr lang="en-US" sz="999">
                <a:solidFill>
                  <a:srgbClr val="FBFBFB"/>
                </a:solidFill>
                <a:latin typeface="League Spartan"/>
                <a:ea typeface="League Spartan"/>
                <a:cs typeface="League Spartan"/>
                <a:sym typeface="League Spartan"/>
              </a:rPr>
              <a:t> </a:t>
            </a:r>
          </a:p>
          <a:p>
            <a:pPr algn="l">
              <a:lnSpc>
                <a:spcPts val="979"/>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4589113" y="-1764625"/>
            <a:ext cx="6856917" cy="6507838"/>
          </a:xfrm>
          <a:custGeom>
            <a:avLst/>
            <a:gdLst/>
            <a:ahLst/>
            <a:cxnLst/>
            <a:rect r="r" b="b" t="t" l="l"/>
            <a:pathLst>
              <a:path h="6507838" w="6856917">
                <a:moveTo>
                  <a:pt x="0" y="0"/>
                </a:moveTo>
                <a:lnTo>
                  <a:pt x="6856917" y="0"/>
                </a:lnTo>
                <a:lnTo>
                  <a:pt x="6856917" y="6507837"/>
                </a:lnTo>
                <a:lnTo>
                  <a:pt x="0" y="6507837"/>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436496" y="1489293"/>
            <a:ext cx="7443754" cy="7308413"/>
          </a:xfrm>
          <a:custGeom>
            <a:avLst/>
            <a:gdLst/>
            <a:ahLst/>
            <a:cxnLst/>
            <a:rect r="r" b="b" t="t" l="l"/>
            <a:pathLst>
              <a:path h="7308413" w="7443754">
                <a:moveTo>
                  <a:pt x="0" y="0"/>
                </a:moveTo>
                <a:lnTo>
                  <a:pt x="7443755" y="0"/>
                </a:lnTo>
                <a:lnTo>
                  <a:pt x="7443755" y="7308414"/>
                </a:lnTo>
                <a:lnTo>
                  <a:pt x="0" y="7308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1356463" y="2341589"/>
            <a:ext cx="5603821" cy="5603821"/>
            <a:chOff x="0" y="0"/>
            <a:chExt cx="812800" cy="812800"/>
          </a:xfrm>
        </p:grpSpPr>
        <p:sp>
          <p:nvSpPr>
            <p:cNvPr name="Freeform 5" id="5"/>
            <p:cNvSpPr/>
            <p:nvPr/>
          </p:nvSpPr>
          <p:spPr>
            <a:xfrm flipH="true" flipV="false" rot="0">
              <a:off x="0" y="0"/>
              <a:ext cx="812800" cy="812800"/>
            </a:xfrm>
            <a:custGeom>
              <a:avLst/>
              <a:gdLst/>
              <a:ahLst/>
              <a:cxnLst/>
              <a:rect r="r" b="b" t="t" l="l"/>
              <a:pathLst>
                <a:path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a:blip r:embed="rId6"/>
              <a:stretch>
                <a:fillRect l="0" t="0" r="0" b="0"/>
              </a:stretch>
            </a:blipFill>
          </p:spPr>
        </p:sp>
      </p:grpSp>
      <p:sp>
        <p:nvSpPr>
          <p:cNvPr name="Freeform 6" id="6"/>
          <p:cNvSpPr/>
          <p:nvPr/>
        </p:nvSpPr>
        <p:spPr>
          <a:xfrm flipH="false" flipV="false" rot="0">
            <a:off x="2959250" y="1696681"/>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4341010" y="5276264"/>
            <a:ext cx="9639356" cy="8229600"/>
          </a:xfrm>
          <a:custGeom>
            <a:avLst/>
            <a:gdLst/>
            <a:ahLst/>
            <a:cxnLst/>
            <a:rect r="r" b="b" t="t" l="l"/>
            <a:pathLst>
              <a:path h="8229600" w="9639356">
                <a:moveTo>
                  <a:pt x="0" y="0"/>
                </a:moveTo>
                <a:lnTo>
                  <a:pt x="9639356" y="0"/>
                </a:lnTo>
                <a:lnTo>
                  <a:pt x="9639356" y="8229600"/>
                </a:lnTo>
                <a:lnTo>
                  <a:pt x="0" y="8229600"/>
                </a:lnTo>
                <a:lnTo>
                  <a:pt x="0" y="0"/>
                </a:lnTo>
                <a:close/>
              </a:path>
            </a:pathLst>
          </a:custGeom>
          <a:blipFill>
            <a:blip r:embed="rId9"/>
            <a:stretch>
              <a:fillRect l="0" t="0" r="0" b="0"/>
            </a:stretch>
          </a:blipFill>
        </p:spPr>
      </p:sp>
      <p:sp>
        <p:nvSpPr>
          <p:cNvPr name="Freeform 8" id="8"/>
          <p:cNvSpPr/>
          <p:nvPr/>
        </p:nvSpPr>
        <p:spPr>
          <a:xfrm flipH="false" flipV="false" rot="0">
            <a:off x="-4121970" y="4023949"/>
            <a:ext cx="7875378" cy="8104361"/>
          </a:xfrm>
          <a:custGeom>
            <a:avLst/>
            <a:gdLst/>
            <a:ahLst/>
            <a:cxnLst/>
            <a:rect r="r" b="b" t="t" l="l"/>
            <a:pathLst>
              <a:path h="8104361" w="7875378">
                <a:moveTo>
                  <a:pt x="0" y="0"/>
                </a:moveTo>
                <a:lnTo>
                  <a:pt x="7875378" y="0"/>
                </a:lnTo>
                <a:lnTo>
                  <a:pt x="7875378" y="8104361"/>
                </a:lnTo>
                <a:lnTo>
                  <a:pt x="0" y="810436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6416515" y="8832335"/>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2611511" y="2217764"/>
            <a:ext cx="7538727" cy="3225674"/>
          </a:xfrm>
          <a:prstGeom prst="rect">
            <a:avLst/>
          </a:prstGeom>
        </p:spPr>
        <p:txBody>
          <a:bodyPr anchor="t" rtlCol="false" tIns="0" lIns="0" bIns="0" rIns="0">
            <a:spAutoFit/>
          </a:bodyPr>
          <a:lstStyle/>
          <a:p>
            <a:pPr algn="l">
              <a:lnSpc>
                <a:spcPts val="8607"/>
              </a:lnSpc>
              <a:spcBef>
                <a:spcPct val="0"/>
              </a:spcBef>
            </a:pPr>
            <a:r>
              <a:rPr lang="en-US" sz="6148">
                <a:solidFill>
                  <a:srgbClr val="FFFFFF"/>
                </a:solidFill>
                <a:latin typeface="League Spartan"/>
                <a:ea typeface="League Spartan"/>
                <a:cs typeface="League Spartan"/>
                <a:sym typeface="League Spartan"/>
              </a:rPr>
              <a:t>Land  acknowledgement </a:t>
            </a:r>
          </a:p>
        </p:txBody>
      </p:sp>
      <p:sp>
        <p:nvSpPr>
          <p:cNvPr name="TextBox 11" id="11"/>
          <p:cNvSpPr txBox="true"/>
          <p:nvPr/>
        </p:nvSpPr>
        <p:spPr>
          <a:xfrm rot="0">
            <a:off x="2959250" y="4493994"/>
            <a:ext cx="7477246" cy="4319291"/>
          </a:xfrm>
          <a:prstGeom prst="rect">
            <a:avLst/>
          </a:prstGeom>
        </p:spPr>
        <p:txBody>
          <a:bodyPr anchor="t" rtlCol="false" tIns="0" lIns="0" bIns="0" rIns="0">
            <a:spAutoFit/>
          </a:bodyPr>
          <a:lstStyle/>
          <a:p>
            <a:pPr algn="l">
              <a:lnSpc>
                <a:spcPts val="3428"/>
              </a:lnSpc>
              <a:spcBef>
                <a:spcPct val="0"/>
              </a:spcBef>
            </a:pPr>
            <a:r>
              <a:rPr lang="en-US" sz="2449">
                <a:solidFill>
                  <a:srgbClr val="FFFFFF"/>
                </a:solidFill>
                <a:latin typeface="Codec Pro"/>
                <a:ea typeface="Codec Pro"/>
                <a:cs typeface="Codec Pro"/>
                <a:sym typeface="Codec Pro"/>
              </a:rPr>
              <a:t>Thompson Rivers University campuses are on the traditional lands of the Tk’emlúps te Secwépemc (Kamloops campus) and the T’exelc (Williams Lake campus) within Secwépemc’ulucw, the traditional and unceded territory of the Secwépemc. Our region also extends into the territories of the St’át’imc, Nlaka’pamux, Nuxalk, Tŝilhqot’in, Dakelh, and Syilx peoples, on whose on whose traditional territories we are privileged to live, work, and play.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Freeform 2" id="2"/>
          <p:cNvSpPr/>
          <p:nvPr/>
        </p:nvSpPr>
        <p:spPr>
          <a:xfrm flipH="false" flipV="false" rot="0">
            <a:off x="-1794478" y="-90851"/>
            <a:ext cx="6172200" cy="4114800"/>
          </a:xfrm>
          <a:custGeom>
            <a:avLst/>
            <a:gdLst/>
            <a:ahLst/>
            <a:cxnLst/>
            <a:rect r="r" b="b" t="t" l="l"/>
            <a:pathLst>
              <a:path h="4114800" w="6172200">
                <a:moveTo>
                  <a:pt x="0" y="0"/>
                </a:moveTo>
                <a:lnTo>
                  <a:pt x="6172200" y="0"/>
                </a:lnTo>
                <a:lnTo>
                  <a:pt x="6172200" y="4114800"/>
                </a:lnTo>
                <a:lnTo>
                  <a:pt x="0" y="4114800"/>
                </a:lnTo>
                <a:lnTo>
                  <a:pt x="0" y="0"/>
                </a:lnTo>
                <a:close/>
              </a:path>
            </a:pathLst>
          </a:custGeom>
          <a:blipFill>
            <a:blip r:embed="rId2">
              <a:alphaModFix amt="47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12731" y="1696681"/>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416515" y="5213283"/>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281154" y="-299319"/>
            <a:ext cx="6775868" cy="4114800"/>
          </a:xfrm>
          <a:custGeom>
            <a:avLst/>
            <a:gdLst/>
            <a:ahLst/>
            <a:cxnLst/>
            <a:rect r="r" b="b" t="t" l="l"/>
            <a:pathLst>
              <a:path h="4114800" w="6775868">
                <a:moveTo>
                  <a:pt x="0" y="0"/>
                </a:moveTo>
                <a:lnTo>
                  <a:pt x="6775869" y="0"/>
                </a:lnTo>
                <a:lnTo>
                  <a:pt x="677586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422270" y="7118605"/>
            <a:ext cx="7315200" cy="931025"/>
          </a:xfrm>
          <a:custGeom>
            <a:avLst/>
            <a:gdLst/>
            <a:ahLst/>
            <a:cxnLst/>
            <a:rect r="r" b="b" t="t" l="l"/>
            <a:pathLst>
              <a:path h="931025" w="7315200">
                <a:moveTo>
                  <a:pt x="0" y="0"/>
                </a:moveTo>
                <a:lnTo>
                  <a:pt x="7315200" y="0"/>
                </a:lnTo>
                <a:lnTo>
                  <a:pt x="7315200" y="931025"/>
                </a:lnTo>
                <a:lnTo>
                  <a:pt x="0" y="9310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944869" y="9102688"/>
            <a:ext cx="7315200" cy="931025"/>
          </a:xfrm>
          <a:custGeom>
            <a:avLst/>
            <a:gdLst/>
            <a:ahLst/>
            <a:cxnLst/>
            <a:rect r="r" b="b" t="t" l="l"/>
            <a:pathLst>
              <a:path h="931025" w="7315200">
                <a:moveTo>
                  <a:pt x="0" y="0"/>
                </a:moveTo>
                <a:lnTo>
                  <a:pt x="7315200" y="0"/>
                </a:lnTo>
                <a:lnTo>
                  <a:pt x="7315200" y="931026"/>
                </a:lnTo>
                <a:lnTo>
                  <a:pt x="0" y="93102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1931042" y="1696681"/>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12"/>
            <a:stretch>
              <a:fillRect l="0" t="0" r="0" b="0"/>
            </a:stretch>
          </a:blipFill>
        </p:spPr>
      </p:sp>
      <p:sp>
        <p:nvSpPr>
          <p:cNvPr name="TextBox 9" id="9"/>
          <p:cNvSpPr txBox="true"/>
          <p:nvPr/>
        </p:nvSpPr>
        <p:spPr>
          <a:xfrm rot="0">
            <a:off x="2712731" y="3284207"/>
            <a:ext cx="8233641" cy="2181650"/>
          </a:xfrm>
          <a:prstGeom prst="rect">
            <a:avLst/>
          </a:prstGeom>
        </p:spPr>
        <p:txBody>
          <a:bodyPr anchor="t" rtlCol="false" tIns="0" lIns="0" bIns="0" rIns="0">
            <a:spAutoFit/>
          </a:bodyPr>
          <a:lstStyle/>
          <a:p>
            <a:pPr algn="l">
              <a:lnSpc>
                <a:spcPts val="8367"/>
              </a:lnSpc>
            </a:pPr>
            <a:r>
              <a:rPr lang="en-US" sz="8537">
                <a:solidFill>
                  <a:srgbClr val="02233D"/>
                </a:solidFill>
                <a:latin typeface="League Spartan"/>
                <a:ea typeface="League Spartan"/>
                <a:cs typeface="League Spartan"/>
                <a:sym typeface="League Spartan"/>
              </a:rPr>
              <a:t>Problem Statement</a:t>
            </a:r>
          </a:p>
        </p:txBody>
      </p:sp>
      <p:sp>
        <p:nvSpPr>
          <p:cNvPr name="TextBox 10" id="10"/>
          <p:cNvSpPr txBox="true"/>
          <p:nvPr/>
        </p:nvSpPr>
        <p:spPr>
          <a:xfrm rot="0">
            <a:off x="2805478" y="5563071"/>
            <a:ext cx="8140894" cy="2604791"/>
          </a:xfrm>
          <a:prstGeom prst="rect">
            <a:avLst/>
          </a:prstGeom>
        </p:spPr>
        <p:txBody>
          <a:bodyPr anchor="t" rtlCol="false" tIns="0" lIns="0" bIns="0" rIns="0">
            <a:spAutoFit/>
          </a:bodyPr>
          <a:lstStyle/>
          <a:p>
            <a:pPr algn="l" marL="528773" indent="-264386" lvl="1">
              <a:lnSpc>
                <a:spcPts val="3428"/>
              </a:lnSpc>
              <a:buFont typeface="Arial"/>
              <a:buChar char="•"/>
            </a:pPr>
            <a:r>
              <a:rPr lang="en-US" sz="2449">
                <a:solidFill>
                  <a:srgbClr val="00204B"/>
                </a:solidFill>
                <a:latin typeface="Codec Pro"/>
                <a:ea typeface="Codec Pro"/>
                <a:cs typeface="Codec Pro"/>
                <a:sym typeface="Codec Pro"/>
              </a:rPr>
              <a:t>Inequitable access to healthcare.</a:t>
            </a:r>
          </a:p>
          <a:p>
            <a:pPr algn="l" marL="528773" indent="-264386" lvl="1">
              <a:lnSpc>
                <a:spcPts val="3428"/>
              </a:lnSpc>
              <a:buFont typeface="Arial"/>
              <a:buChar char="•"/>
            </a:pPr>
            <a:r>
              <a:rPr lang="en-US" sz="2449">
                <a:solidFill>
                  <a:srgbClr val="00204B"/>
                </a:solidFill>
                <a:latin typeface="Codec Pro"/>
                <a:ea typeface="Codec Pro"/>
                <a:cs typeface="Codec Pro"/>
                <a:sym typeface="Codec Pro"/>
              </a:rPr>
              <a:t>Overcrowded emergency departments:</a:t>
            </a:r>
          </a:p>
          <a:p>
            <a:pPr algn="l" marL="528773" indent="-264386" lvl="1">
              <a:lnSpc>
                <a:spcPts val="3428"/>
              </a:lnSpc>
              <a:buFont typeface="Arial"/>
              <a:buChar char="•"/>
            </a:pPr>
            <a:r>
              <a:rPr lang="en-US" sz="2449">
                <a:solidFill>
                  <a:srgbClr val="00204B"/>
                </a:solidFill>
                <a:latin typeface="Codec Pro"/>
                <a:ea typeface="Codec Pro"/>
                <a:cs typeface="Codec Pro"/>
                <a:sym typeface="Codec Pro"/>
              </a:rPr>
              <a:t>Lack of family physician.</a:t>
            </a:r>
          </a:p>
          <a:p>
            <a:pPr algn="l" marL="528773" indent="-264386" lvl="1">
              <a:lnSpc>
                <a:spcPts val="3428"/>
              </a:lnSpc>
              <a:buFont typeface="Arial"/>
              <a:buChar char="•"/>
            </a:pPr>
            <a:r>
              <a:rPr lang="en-US" sz="2449">
                <a:solidFill>
                  <a:srgbClr val="00204B"/>
                </a:solidFill>
                <a:latin typeface="Codec Pro"/>
                <a:ea typeface="Codec Pro"/>
                <a:cs typeface="Codec Pro"/>
                <a:sym typeface="Codec Pro"/>
              </a:rPr>
              <a:t>Geographic and transportation challenges:</a:t>
            </a:r>
          </a:p>
          <a:p>
            <a:pPr algn="l" marL="528773" indent="-264386" lvl="1">
              <a:lnSpc>
                <a:spcPts val="3428"/>
              </a:lnSpc>
              <a:buFont typeface="Arial"/>
              <a:buChar char="•"/>
            </a:pPr>
            <a:r>
              <a:rPr lang="en-US" sz="2449">
                <a:solidFill>
                  <a:srgbClr val="00204B"/>
                </a:solidFill>
                <a:latin typeface="Codec Pro"/>
                <a:ea typeface="Codec Pro"/>
                <a:cs typeface="Codec Pro"/>
                <a:sym typeface="Codec Pro"/>
              </a:rPr>
              <a:t>Technology exclusion.</a:t>
            </a:r>
          </a:p>
          <a:p>
            <a:pPr algn="l" marL="528773" indent="-264386" lvl="1">
              <a:lnSpc>
                <a:spcPts val="3428"/>
              </a:lnSpc>
              <a:buFont typeface="Arial"/>
              <a:buChar char="•"/>
            </a:pPr>
            <a:r>
              <a:rPr lang="en-US" sz="2449">
                <a:solidFill>
                  <a:srgbClr val="00204B"/>
                </a:solidFill>
                <a:latin typeface="Codec Pro"/>
                <a:ea typeface="Codec Pro"/>
                <a:cs typeface="Codec Pro"/>
                <a:sym typeface="Codec Pro"/>
              </a:rPr>
              <a:t>Healthcare workforce shortage:</a:t>
            </a:r>
          </a:p>
        </p:txBody>
      </p:sp>
      <p:sp>
        <p:nvSpPr>
          <p:cNvPr name="TextBox 11" id="11"/>
          <p:cNvSpPr txBox="true"/>
          <p:nvPr/>
        </p:nvSpPr>
        <p:spPr>
          <a:xfrm rot="0">
            <a:off x="3577570" y="9129724"/>
            <a:ext cx="2582974" cy="734079"/>
          </a:xfrm>
          <a:prstGeom prst="rect">
            <a:avLst/>
          </a:prstGeom>
        </p:spPr>
        <p:txBody>
          <a:bodyPr anchor="t" rtlCol="false" tIns="0" lIns="0" bIns="0" rIns="0">
            <a:spAutoFit/>
          </a:bodyPr>
          <a:lstStyle/>
          <a:p>
            <a:pPr algn="l">
              <a:lnSpc>
                <a:spcPts val="5472"/>
              </a:lnSpc>
              <a:spcBef>
                <a:spcPct val="0"/>
              </a:spcBef>
            </a:pPr>
            <a:r>
              <a:rPr lang="en-US" b="true" sz="3909">
                <a:solidFill>
                  <a:srgbClr val="000000"/>
                </a:solidFill>
                <a:latin typeface="Codec Pro Bold"/>
                <a:ea typeface="Codec Pro Bold"/>
                <a:cs typeface="Codec Pro Bold"/>
                <a:sym typeface="Codec Pro Bold"/>
              </a:rPr>
              <a:t>VITALLINK</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BF5FE"/>
        </a:solidFill>
      </p:bgPr>
    </p:bg>
    <p:spTree>
      <p:nvGrpSpPr>
        <p:cNvPr id="1" name=""/>
        <p:cNvGrpSpPr/>
        <p:nvPr/>
      </p:nvGrpSpPr>
      <p:grpSpPr>
        <a:xfrm>
          <a:off x="0" y="0"/>
          <a:ext cx="0" cy="0"/>
          <a:chOff x="0" y="0"/>
          <a:chExt cx="0" cy="0"/>
        </a:xfrm>
      </p:grpSpPr>
      <p:sp>
        <p:nvSpPr>
          <p:cNvPr name="Freeform 2" id="2"/>
          <p:cNvSpPr/>
          <p:nvPr/>
        </p:nvSpPr>
        <p:spPr>
          <a:xfrm flipH="true" flipV="false" rot="0">
            <a:off x="-195557" y="-392352"/>
            <a:ext cx="11071703" cy="11071703"/>
          </a:xfrm>
          <a:custGeom>
            <a:avLst/>
            <a:gdLst/>
            <a:ahLst/>
            <a:cxnLst/>
            <a:rect r="r" b="b" t="t" l="l"/>
            <a:pathLst>
              <a:path h="11071703" w="11071703">
                <a:moveTo>
                  <a:pt x="11071703" y="0"/>
                </a:moveTo>
                <a:lnTo>
                  <a:pt x="0" y="0"/>
                </a:lnTo>
                <a:lnTo>
                  <a:pt x="0" y="11071704"/>
                </a:lnTo>
                <a:lnTo>
                  <a:pt x="11071703" y="11071704"/>
                </a:lnTo>
                <a:lnTo>
                  <a:pt x="11071703"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049734" y="758832"/>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948055" y="8291726"/>
            <a:ext cx="7315200" cy="931025"/>
          </a:xfrm>
          <a:custGeom>
            <a:avLst/>
            <a:gdLst/>
            <a:ahLst/>
            <a:cxnLst/>
            <a:rect r="r" b="b" t="t" l="l"/>
            <a:pathLst>
              <a:path h="931025" w="7315200">
                <a:moveTo>
                  <a:pt x="0" y="0"/>
                </a:moveTo>
                <a:lnTo>
                  <a:pt x="7315200" y="0"/>
                </a:lnTo>
                <a:lnTo>
                  <a:pt x="7315200" y="931026"/>
                </a:lnTo>
                <a:lnTo>
                  <a:pt x="0" y="931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416515" y="8504666"/>
            <a:ext cx="505147" cy="505147"/>
          </a:xfrm>
          <a:custGeom>
            <a:avLst/>
            <a:gdLst/>
            <a:ahLst/>
            <a:cxnLst/>
            <a:rect r="r" b="b" t="t" l="l"/>
            <a:pathLst>
              <a:path h="505147" w="505147">
                <a:moveTo>
                  <a:pt x="0" y="0"/>
                </a:moveTo>
                <a:lnTo>
                  <a:pt x="505147" y="0"/>
                </a:lnTo>
                <a:lnTo>
                  <a:pt x="505147" y="505146"/>
                </a:lnTo>
                <a:lnTo>
                  <a:pt x="0" y="5051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0">
            <a:off x="1172025" y="1806430"/>
            <a:ext cx="5302846" cy="6954850"/>
            <a:chOff x="0" y="0"/>
            <a:chExt cx="821550" cy="1077488"/>
          </a:xfrm>
        </p:grpSpPr>
        <p:sp>
          <p:nvSpPr>
            <p:cNvPr name="Freeform 7" id="7"/>
            <p:cNvSpPr/>
            <p:nvPr/>
          </p:nvSpPr>
          <p:spPr>
            <a:xfrm flipH="false" flipV="false" rot="0">
              <a:off x="0" y="0"/>
              <a:ext cx="821550" cy="1077488"/>
            </a:xfrm>
            <a:custGeom>
              <a:avLst/>
              <a:gdLst/>
              <a:ahLst/>
              <a:cxnLst/>
              <a:rect r="r" b="b" t="t" l="l"/>
              <a:pathLst>
                <a:path h="1077488" w="821550">
                  <a:moveTo>
                    <a:pt x="59858" y="0"/>
                  </a:moveTo>
                  <a:lnTo>
                    <a:pt x="761691" y="0"/>
                  </a:lnTo>
                  <a:cubicBezTo>
                    <a:pt x="777567" y="0"/>
                    <a:pt x="792792" y="6306"/>
                    <a:pt x="804017" y="17532"/>
                  </a:cubicBezTo>
                  <a:cubicBezTo>
                    <a:pt x="815243" y="28758"/>
                    <a:pt x="821550" y="43983"/>
                    <a:pt x="821550" y="59858"/>
                  </a:cubicBezTo>
                  <a:lnTo>
                    <a:pt x="821550" y="1017630"/>
                  </a:lnTo>
                  <a:cubicBezTo>
                    <a:pt x="821550" y="1033505"/>
                    <a:pt x="815243" y="1048731"/>
                    <a:pt x="804017" y="1059956"/>
                  </a:cubicBezTo>
                  <a:cubicBezTo>
                    <a:pt x="792792" y="1071182"/>
                    <a:pt x="777567" y="1077488"/>
                    <a:pt x="761691" y="1077488"/>
                  </a:cubicBezTo>
                  <a:lnTo>
                    <a:pt x="59858" y="1077488"/>
                  </a:lnTo>
                  <a:cubicBezTo>
                    <a:pt x="43983" y="1077488"/>
                    <a:pt x="28758" y="1071182"/>
                    <a:pt x="17532" y="1059956"/>
                  </a:cubicBezTo>
                  <a:cubicBezTo>
                    <a:pt x="6306" y="1048731"/>
                    <a:pt x="0" y="1033505"/>
                    <a:pt x="0" y="1017630"/>
                  </a:cubicBezTo>
                  <a:lnTo>
                    <a:pt x="0" y="59858"/>
                  </a:lnTo>
                  <a:cubicBezTo>
                    <a:pt x="0" y="43983"/>
                    <a:pt x="6306" y="28758"/>
                    <a:pt x="17532" y="17532"/>
                  </a:cubicBezTo>
                  <a:cubicBezTo>
                    <a:pt x="28758" y="6306"/>
                    <a:pt x="43983" y="0"/>
                    <a:pt x="59858" y="0"/>
                  </a:cubicBezTo>
                  <a:close/>
                </a:path>
              </a:pathLst>
            </a:custGeom>
            <a:blipFill>
              <a:blip r:embed="rId10"/>
              <a:stretch>
                <a:fillRect l="-15576" t="0" r="-15576" b="0"/>
              </a:stretch>
            </a:blipFill>
          </p:spPr>
        </p:sp>
      </p:grpSp>
      <p:sp>
        <p:nvSpPr>
          <p:cNvPr name="Freeform 8" id="8"/>
          <p:cNvSpPr/>
          <p:nvPr/>
        </p:nvSpPr>
        <p:spPr>
          <a:xfrm flipH="false" flipV="false" rot="0">
            <a:off x="-3853157" y="8082827"/>
            <a:ext cx="7315200" cy="931025"/>
          </a:xfrm>
          <a:custGeom>
            <a:avLst/>
            <a:gdLst/>
            <a:ahLst/>
            <a:cxnLst/>
            <a:rect r="r" b="b" t="t" l="l"/>
            <a:pathLst>
              <a:path h="931025" w="7315200">
                <a:moveTo>
                  <a:pt x="0" y="0"/>
                </a:moveTo>
                <a:lnTo>
                  <a:pt x="7315200" y="0"/>
                </a:lnTo>
                <a:lnTo>
                  <a:pt x="7315200" y="931026"/>
                </a:lnTo>
                <a:lnTo>
                  <a:pt x="0" y="93102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5029023" y="-1184274"/>
            <a:ext cx="3785278" cy="3785278"/>
          </a:xfrm>
          <a:custGeom>
            <a:avLst/>
            <a:gdLst/>
            <a:ahLst/>
            <a:cxnLst/>
            <a:rect r="r" b="b" t="t" l="l"/>
            <a:pathLst>
              <a:path h="3785278" w="3785278">
                <a:moveTo>
                  <a:pt x="0" y="0"/>
                </a:moveTo>
                <a:lnTo>
                  <a:pt x="3785278" y="0"/>
                </a:lnTo>
                <a:lnTo>
                  <a:pt x="3785278" y="3785278"/>
                </a:lnTo>
                <a:lnTo>
                  <a:pt x="0" y="3785278"/>
                </a:lnTo>
                <a:lnTo>
                  <a:pt x="0" y="0"/>
                </a:lnTo>
                <a:close/>
              </a:path>
            </a:pathLst>
          </a:custGeom>
          <a:blipFill>
            <a:blip r:embed="rId13">
              <a:alphaModFix amt="91000"/>
            </a:blip>
            <a:stretch>
              <a:fillRect l="0" t="0" r="0" b="0"/>
            </a:stretch>
          </a:blipFill>
        </p:spPr>
      </p:sp>
      <p:sp>
        <p:nvSpPr>
          <p:cNvPr name="TextBox 10" id="10"/>
          <p:cNvSpPr txBox="true"/>
          <p:nvPr/>
        </p:nvSpPr>
        <p:spPr>
          <a:xfrm rot="0">
            <a:off x="7049734" y="1755130"/>
            <a:ext cx="9619354" cy="2181650"/>
          </a:xfrm>
          <a:prstGeom prst="rect">
            <a:avLst/>
          </a:prstGeom>
        </p:spPr>
        <p:txBody>
          <a:bodyPr anchor="t" rtlCol="false" tIns="0" lIns="0" bIns="0" rIns="0">
            <a:spAutoFit/>
          </a:bodyPr>
          <a:lstStyle/>
          <a:p>
            <a:pPr algn="l">
              <a:lnSpc>
                <a:spcPts val="8367"/>
              </a:lnSpc>
            </a:pPr>
            <a:r>
              <a:rPr lang="en-US" sz="8537">
                <a:solidFill>
                  <a:srgbClr val="02233D"/>
                </a:solidFill>
                <a:latin typeface="League Spartan"/>
                <a:ea typeface="League Spartan"/>
                <a:cs typeface="League Spartan"/>
                <a:sym typeface="League Spartan"/>
              </a:rPr>
              <a:t>Description of the Novel Idea</a:t>
            </a:r>
          </a:p>
        </p:txBody>
      </p:sp>
      <p:sp>
        <p:nvSpPr>
          <p:cNvPr name="TextBox 11" id="11"/>
          <p:cNvSpPr txBox="true"/>
          <p:nvPr/>
        </p:nvSpPr>
        <p:spPr>
          <a:xfrm rot="0">
            <a:off x="6826690" y="3635381"/>
            <a:ext cx="9842399" cy="5378472"/>
          </a:xfrm>
          <a:prstGeom prst="rect">
            <a:avLst/>
          </a:prstGeom>
        </p:spPr>
        <p:txBody>
          <a:bodyPr anchor="t" rtlCol="false" tIns="0" lIns="0" bIns="0" rIns="0">
            <a:spAutoFit/>
          </a:bodyPr>
          <a:lstStyle/>
          <a:p>
            <a:pPr algn="l">
              <a:lnSpc>
                <a:spcPts val="3848"/>
              </a:lnSpc>
              <a:spcBef>
                <a:spcPct val="0"/>
              </a:spcBef>
            </a:pPr>
            <a:r>
              <a:rPr lang="en-US" sz="2749">
                <a:solidFill>
                  <a:srgbClr val="00204B"/>
                </a:solidFill>
                <a:latin typeface="Codec Pro"/>
                <a:ea typeface="Codec Pro"/>
                <a:cs typeface="Codec Pro"/>
                <a:sym typeface="Codec Pro"/>
              </a:rPr>
              <a:t>The VitalLink Pod is a modular, AI-augmented, community-oriented health access system intended to provide walk-in, language-inclusive triage services in underprivileged areas.</a:t>
            </a:r>
          </a:p>
          <a:p>
            <a:pPr algn="l">
              <a:lnSpc>
                <a:spcPts val="3848"/>
              </a:lnSpc>
              <a:spcBef>
                <a:spcPct val="0"/>
              </a:spcBef>
            </a:pPr>
            <a:r>
              <a:rPr lang="en-US" sz="2749">
                <a:solidFill>
                  <a:srgbClr val="00204B"/>
                </a:solidFill>
                <a:latin typeface="Codec Pro"/>
                <a:ea typeface="Codec Pro"/>
                <a:cs typeface="Codec Pro"/>
                <a:sym typeface="Codec Pro"/>
              </a:rPr>
              <a:t>The VitalLink Pod incorporates:</a:t>
            </a:r>
          </a:p>
          <a:p>
            <a:pPr algn="l" marL="593541" indent="-296770" lvl="1">
              <a:lnSpc>
                <a:spcPts val="3848"/>
              </a:lnSpc>
              <a:spcBef>
                <a:spcPct val="0"/>
              </a:spcBef>
              <a:buFont typeface="Arial"/>
              <a:buChar char="•"/>
            </a:pPr>
            <a:r>
              <a:rPr lang="en-US" sz="2749">
                <a:solidFill>
                  <a:srgbClr val="00204B"/>
                </a:solidFill>
                <a:latin typeface="Codec Pro"/>
                <a:ea typeface="Codec Pro"/>
                <a:cs typeface="Codec Pro"/>
                <a:sym typeface="Codec Pro"/>
              </a:rPr>
              <a:t>AI-driven multilingual interaction</a:t>
            </a:r>
          </a:p>
          <a:p>
            <a:pPr algn="l" marL="593541" indent="-296770" lvl="1">
              <a:lnSpc>
                <a:spcPts val="3848"/>
              </a:lnSpc>
              <a:spcBef>
                <a:spcPct val="0"/>
              </a:spcBef>
              <a:buFont typeface="Arial"/>
              <a:buChar char="•"/>
            </a:pPr>
            <a:r>
              <a:rPr lang="en-US" sz="2749">
                <a:solidFill>
                  <a:srgbClr val="00204B"/>
                </a:solidFill>
                <a:latin typeface="Codec Pro"/>
                <a:ea typeface="Codec Pro"/>
                <a:cs typeface="Codec Pro"/>
                <a:sym typeface="Codec Pro"/>
              </a:rPr>
              <a:t>Automated health data recording</a:t>
            </a:r>
          </a:p>
          <a:p>
            <a:pPr algn="l" marL="593541" indent="-296770" lvl="1">
              <a:lnSpc>
                <a:spcPts val="3848"/>
              </a:lnSpc>
              <a:spcBef>
                <a:spcPct val="0"/>
              </a:spcBef>
              <a:buFont typeface="Arial"/>
              <a:buChar char="•"/>
            </a:pPr>
            <a:r>
              <a:rPr lang="en-US" sz="2749">
                <a:solidFill>
                  <a:srgbClr val="00204B"/>
                </a:solidFill>
                <a:latin typeface="Codec Pro"/>
                <a:ea typeface="Codec Pro"/>
                <a:cs typeface="Codec Pro"/>
                <a:sym typeface="Codec Pro"/>
              </a:rPr>
              <a:t>Real-time EHR integration</a:t>
            </a:r>
          </a:p>
          <a:p>
            <a:pPr algn="l" marL="593541" indent="-296770" lvl="1">
              <a:lnSpc>
                <a:spcPts val="3848"/>
              </a:lnSpc>
              <a:spcBef>
                <a:spcPct val="0"/>
              </a:spcBef>
              <a:buFont typeface="Arial"/>
              <a:buChar char="•"/>
            </a:pPr>
            <a:r>
              <a:rPr lang="en-US" sz="2749">
                <a:solidFill>
                  <a:srgbClr val="00204B"/>
                </a:solidFill>
                <a:latin typeface="Codec Pro"/>
                <a:ea typeface="Codec Pro"/>
                <a:cs typeface="Codec Pro"/>
                <a:sym typeface="Codec Pro"/>
              </a:rPr>
              <a:t>Remote human health professional engagement</a:t>
            </a:r>
          </a:p>
          <a:p>
            <a:pPr algn="l" marL="593541" indent="-296770" lvl="1">
              <a:lnSpc>
                <a:spcPts val="3848"/>
              </a:lnSpc>
              <a:spcBef>
                <a:spcPct val="0"/>
              </a:spcBef>
              <a:buFont typeface="Arial"/>
              <a:buChar char="•"/>
            </a:pPr>
            <a:r>
              <a:rPr lang="en-US" sz="2749">
                <a:solidFill>
                  <a:srgbClr val="00204B"/>
                </a:solidFill>
                <a:latin typeface="Codec Pro"/>
                <a:ea typeface="Codec Pro"/>
                <a:cs typeface="Codec Pro"/>
                <a:sym typeface="Codec Pro"/>
              </a:rPr>
              <a:t>On-site navigation by trained community health </a:t>
            </a:r>
          </a:p>
          <a:p>
            <a:pPr algn="l">
              <a:lnSpc>
                <a:spcPts val="3848"/>
              </a:lnSpc>
              <a:spcBef>
                <a:spcPct val="0"/>
              </a:spcBef>
            </a:pPr>
            <a:r>
              <a:rPr lang="en-US" sz="2749">
                <a:solidFill>
                  <a:srgbClr val="00204B"/>
                </a:solidFill>
                <a:latin typeface="Codec Pro"/>
                <a:ea typeface="Codec Pro"/>
                <a:cs typeface="Codec Pro"/>
                <a:sym typeface="Codec Pro"/>
              </a:rPr>
              <a:t>aides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5739132">
            <a:off x="-1624707" y="-639849"/>
            <a:ext cx="7801629" cy="7801629"/>
          </a:xfrm>
          <a:custGeom>
            <a:avLst/>
            <a:gdLst/>
            <a:ahLst/>
            <a:cxnLst/>
            <a:rect r="r" b="b" t="t" l="l"/>
            <a:pathLst>
              <a:path h="7801629" w="7801629">
                <a:moveTo>
                  <a:pt x="7801630" y="0"/>
                </a:moveTo>
                <a:lnTo>
                  <a:pt x="0" y="0"/>
                </a:lnTo>
                <a:lnTo>
                  <a:pt x="0" y="7801630"/>
                </a:lnTo>
                <a:lnTo>
                  <a:pt x="7801630" y="7801630"/>
                </a:lnTo>
                <a:lnTo>
                  <a:pt x="7801630" y="0"/>
                </a:lnTo>
                <a:close/>
              </a:path>
            </a:pathLst>
          </a:custGeom>
          <a:blipFill>
            <a:blip r:embed="rId2">
              <a:alphaModFix amt="2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566591">
            <a:off x="10882623" y="15716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Freeform 4" id="4"/>
          <p:cNvSpPr/>
          <p:nvPr/>
        </p:nvSpPr>
        <p:spPr>
          <a:xfrm flipH="false" flipV="false" rot="0">
            <a:off x="1566837" y="1028700"/>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276108" y="784003"/>
            <a:ext cx="11972975" cy="2272665"/>
          </a:xfrm>
          <a:prstGeom prst="rect">
            <a:avLst/>
          </a:prstGeom>
        </p:spPr>
        <p:txBody>
          <a:bodyPr anchor="t" rtlCol="false" tIns="0" lIns="0" bIns="0" rIns="0">
            <a:spAutoFit/>
          </a:bodyPr>
          <a:lstStyle/>
          <a:p>
            <a:pPr algn="l">
              <a:lnSpc>
                <a:spcPts val="5880"/>
              </a:lnSpc>
            </a:pPr>
            <a:r>
              <a:rPr lang="en-US" sz="6000">
                <a:solidFill>
                  <a:srgbClr val="FFFFFF"/>
                </a:solidFill>
                <a:latin typeface="League Spartan"/>
                <a:ea typeface="League Spartan"/>
                <a:cs typeface="League Spartan"/>
                <a:sym typeface="League Spartan"/>
              </a:rPr>
              <a:t>Technical Overview of the VitalLink Pod</a:t>
            </a:r>
          </a:p>
          <a:p>
            <a:pPr algn="l">
              <a:lnSpc>
                <a:spcPts val="5880"/>
              </a:lnSpc>
            </a:pPr>
          </a:p>
        </p:txBody>
      </p:sp>
      <p:sp>
        <p:nvSpPr>
          <p:cNvPr name="TextBox 6" id="6"/>
          <p:cNvSpPr txBox="true"/>
          <p:nvPr/>
        </p:nvSpPr>
        <p:spPr>
          <a:xfrm rot="0">
            <a:off x="2276108" y="4271521"/>
            <a:ext cx="10195922" cy="3462041"/>
          </a:xfrm>
          <a:prstGeom prst="rect">
            <a:avLst/>
          </a:prstGeom>
        </p:spPr>
        <p:txBody>
          <a:bodyPr anchor="t" rtlCol="false" tIns="0" lIns="0" bIns="0" rIns="0">
            <a:spAutoFit/>
          </a:bodyPr>
          <a:lstStyle/>
          <a:p>
            <a:pPr algn="l">
              <a:lnSpc>
                <a:spcPts val="3428"/>
              </a:lnSpc>
            </a:pPr>
            <a:r>
              <a:rPr lang="en-US" sz="2449">
                <a:solidFill>
                  <a:srgbClr val="FFFFFF"/>
                </a:solidFill>
                <a:latin typeface="Codec Pro"/>
                <a:ea typeface="Codec Pro"/>
                <a:cs typeface="Codec Pro"/>
                <a:sym typeface="Codec Pro"/>
              </a:rPr>
              <a:t>Each VitalLink Pod is a compact structure, built with reinforced, soundproof materials for privacy. It comprises three core zones:</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Access-Controlled Entry Booth</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Smart Triage Pod with Smart Chair</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Exit and Follow-Up Zone</a:t>
            </a:r>
          </a:p>
          <a:p>
            <a:pPr algn="l">
              <a:lnSpc>
                <a:spcPts val="3428"/>
              </a:lnSpc>
              <a:spcBef>
                <a:spcPct val="0"/>
              </a:spcBef>
            </a:pPr>
            <a:r>
              <a:rPr lang="en-US" sz="2449">
                <a:solidFill>
                  <a:srgbClr val="FFFFFF"/>
                </a:solidFill>
                <a:latin typeface="Codec Pro"/>
                <a:ea typeface="Codec Pro"/>
                <a:cs typeface="Codec Pro"/>
                <a:sym typeface="Codec Pro"/>
              </a:rPr>
              <a:t>The pod is climate-controlled, well-lit, wheelchair-accessible, and adheres to privacy regulations such as Canada’s Personal Information Protection and Electronic Documents Act (PIPEDA).</a:t>
            </a:r>
          </a:p>
        </p:txBody>
      </p:sp>
      <p:sp>
        <p:nvSpPr>
          <p:cNvPr name="Freeform 7" id="7"/>
          <p:cNvSpPr/>
          <p:nvPr/>
        </p:nvSpPr>
        <p:spPr>
          <a:xfrm flipH="false" flipV="false" rot="0">
            <a:off x="16416515" y="8832335"/>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2566591">
            <a:off x="11035023" y="17240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TextBox 9" id="9"/>
          <p:cNvSpPr txBox="true"/>
          <p:nvPr/>
        </p:nvSpPr>
        <p:spPr>
          <a:xfrm rot="0">
            <a:off x="2495330" y="3707400"/>
            <a:ext cx="5425318" cy="435101"/>
          </a:xfrm>
          <a:prstGeom prst="rect">
            <a:avLst/>
          </a:prstGeom>
        </p:spPr>
        <p:txBody>
          <a:bodyPr anchor="t" rtlCol="false" tIns="0" lIns="0" bIns="0" rIns="0">
            <a:spAutoFit/>
          </a:bodyPr>
          <a:lstStyle/>
          <a:p>
            <a:pPr algn="l">
              <a:lnSpc>
                <a:spcPts val="3233"/>
              </a:lnSpc>
            </a:pPr>
            <a:r>
              <a:rPr lang="en-US" sz="3299">
                <a:solidFill>
                  <a:srgbClr val="FFFFFF"/>
                </a:solidFill>
                <a:latin typeface="League Spartan"/>
                <a:ea typeface="League Spartan"/>
                <a:cs typeface="League Spartan"/>
                <a:sym typeface="League Spartan"/>
              </a:rPr>
              <a:t>1.    Design and Layout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5739132">
            <a:off x="-1624707" y="-639849"/>
            <a:ext cx="7801629" cy="7801629"/>
          </a:xfrm>
          <a:custGeom>
            <a:avLst/>
            <a:gdLst/>
            <a:ahLst/>
            <a:cxnLst/>
            <a:rect r="r" b="b" t="t" l="l"/>
            <a:pathLst>
              <a:path h="7801629" w="7801629">
                <a:moveTo>
                  <a:pt x="7801630" y="0"/>
                </a:moveTo>
                <a:lnTo>
                  <a:pt x="0" y="0"/>
                </a:lnTo>
                <a:lnTo>
                  <a:pt x="0" y="7801630"/>
                </a:lnTo>
                <a:lnTo>
                  <a:pt x="7801630" y="7801630"/>
                </a:lnTo>
                <a:lnTo>
                  <a:pt x="7801630" y="0"/>
                </a:lnTo>
                <a:close/>
              </a:path>
            </a:pathLst>
          </a:custGeom>
          <a:blipFill>
            <a:blip r:embed="rId2">
              <a:alphaModFix amt="2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566591">
            <a:off x="10882623" y="15716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Freeform 4" id="4"/>
          <p:cNvSpPr/>
          <p:nvPr/>
        </p:nvSpPr>
        <p:spPr>
          <a:xfrm flipH="false" flipV="false" rot="0">
            <a:off x="1566837" y="1028700"/>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276108" y="784003"/>
            <a:ext cx="11972975" cy="2272665"/>
          </a:xfrm>
          <a:prstGeom prst="rect">
            <a:avLst/>
          </a:prstGeom>
        </p:spPr>
        <p:txBody>
          <a:bodyPr anchor="t" rtlCol="false" tIns="0" lIns="0" bIns="0" rIns="0">
            <a:spAutoFit/>
          </a:bodyPr>
          <a:lstStyle/>
          <a:p>
            <a:pPr algn="l">
              <a:lnSpc>
                <a:spcPts val="5880"/>
              </a:lnSpc>
            </a:pPr>
            <a:r>
              <a:rPr lang="en-US" sz="6000">
                <a:solidFill>
                  <a:srgbClr val="FFFFFF"/>
                </a:solidFill>
                <a:latin typeface="League Spartan"/>
                <a:ea typeface="League Spartan"/>
                <a:cs typeface="League Spartan"/>
                <a:sym typeface="League Spartan"/>
              </a:rPr>
              <a:t>Technical Overview of the VitalLink Pod</a:t>
            </a:r>
          </a:p>
          <a:p>
            <a:pPr algn="l">
              <a:lnSpc>
                <a:spcPts val="5880"/>
              </a:lnSpc>
            </a:pPr>
          </a:p>
        </p:txBody>
      </p:sp>
      <p:sp>
        <p:nvSpPr>
          <p:cNvPr name="TextBox 6" id="6"/>
          <p:cNvSpPr txBox="true"/>
          <p:nvPr/>
        </p:nvSpPr>
        <p:spPr>
          <a:xfrm rot="0">
            <a:off x="2276108" y="4271521"/>
            <a:ext cx="10195922" cy="3033416"/>
          </a:xfrm>
          <a:prstGeom prst="rect">
            <a:avLst/>
          </a:prstGeom>
        </p:spPr>
        <p:txBody>
          <a:bodyPr anchor="t" rtlCol="false" tIns="0" lIns="0" bIns="0" rIns="0">
            <a:spAutoFit/>
          </a:bodyPr>
          <a:lstStyle/>
          <a:p>
            <a:pPr algn="l">
              <a:lnSpc>
                <a:spcPts val="3428"/>
              </a:lnSpc>
              <a:spcBef>
                <a:spcPct val="0"/>
              </a:spcBef>
            </a:pPr>
            <a:r>
              <a:rPr lang="en-US" sz="2449">
                <a:solidFill>
                  <a:srgbClr val="FFFFFF"/>
                </a:solidFill>
                <a:latin typeface="Codec Pro"/>
                <a:ea typeface="Codec Pro"/>
                <a:cs typeface="Codec Pro"/>
                <a:sym typeface="Codec Pro"/>
              </a:rPr>
              <a:t>Upon entry, users are greeted by a multilingual AI system that facilitates both voice and screen interaction. The AI offers a selection of over 30 languages, with speech synthesis and recognition functionalities specifically tailored to healthcare communication. This interface is powered by Natural Language Processing (NLP) models trained specifically on healthcare vocabulary in multiple languages.</a:t>
            </a:r>
          </a:p>
        </p:txBody>
      </p:sp>
      <p:sp>
        <p:nvSpPr>
          <p:cNvPr name="Freeform 7" id="7"/>
          <p:cNvSpPr/>
          <p:nvPr/>
        </p:nvSpPr>
        <p:spPr>
          <a:xfrm flipH="false" flipV="false" rot="0">
            <a:off x="16416515" y="8832335"/>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2566591">
            <a:off x="11035023" y="17240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TextBox 9" id="9"/>
          <p:cNvSpPr txBox="true"/>
          <p:nvPr/>
        </p:nvSpPr>
        <p:spPr>
          <a:xfrm rot="0">
            <a:off x="2495330" y="3707400"/>
            <a:ext cx="6506143" cy="435101"/>
          </a:xfrm>
          <a:prstGeom prst="rect">
            <a:avLst/>
          </a:prstGeom>
        </p:spPr>
        <p:txBody>
          <a:bodyPr anchor="t" rtlCol="false" tIns="0" lIns="0" bIns="0" rIns="0">
            <a:spAutoFit/>
          </a:bodyPr>
          <a:lstStyle/>
          <a:p>
            <a:pPr algn="l">
              <a:lnSpc>
                <a:spcPts val="3233"/>
              </a:lnSpc>
            </a:pPr>
            <a:r>
              <a:rPr lang="en-US" sz="3299">
                <a:solidFill>
                  <a:srgbClr val="FFFFFF"/>
                </a:solidFill>
                <a:latin typeface="League Spartan"/>
                <a:ea typeface="League Spartan"/>
                <a:cs typeface="League Spartan"/>
                <a:sym typeface="League Spartan"/>
              </a:rPr>
              <a:t>2.  Multilingual AI Interface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5739132">
            <a:off x="-1624707" y="-639849"/>
            <a:ext cx="7801629" cy="7801629"/>
          </a:xfrm>
          <a:custGeom>
            <a:avLst/>
            <a:gdLst/>
            <a:ahLst/>
            <a:cxnLst/>
            <a:rect r="r" b="b" t="t" l="l"/>
            <a:pathLst>
              <a:path h="7801629" w="7801629">
                <a:moveTo>
                  <a:pt x="7801630" y="0"/>
                </a:moveTo>
                <a:lnTo>
                  <a:pt x="0" y="0"/>
                </a:lnTo>
                <a:lnTo>
                  <a:pt x="0" y="7801630"/>
                </a:lnTo>
                <a:lnTo>
                  <a:pt x="7801630" y="7801630"/>
                </a:lnTo>
                <a:lnTo>
                  <a:pt x="7801630" y="0"/>
                </a:lnTo>
                <a:close/>
              </a:path>
            </a:pathLst>
          </a:custGeom>
          <a:blipFill>
            <a:blip r:embed="rId2">
              <a:alphaModFix amt="2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566591">
            <a:off x="10882623" y="15716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Freeform 4" id="4"/>
          <p:cNvSpPr/>
          <p:nvPr/>
        </p:nvSpPr>
        <p:spPr>
          <a:xfrm flipH="false" flipV="false" rot="0">
            <a:off x="1566837" y="1028700"/>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276108" y="784003"/>
            <a:ext cx="11972975" cy="2272665"/>
          </a:xfrm>
          <a:prstGeom prst="rect">
            <a:avLst/>
          </a:prstGeom>
        </p:spPr>
        <p:txBody>
          <a:bodyPr anchor="t" rtlCol="false" tIns="0" lIns="0" bIns="0" rIns="0">
            <a:spAutoFit/>
          </a:bodyPr>
          <a:lstStyle/>
          <a:p>
            <a:pPr algn="l">
              <a:lnSpc>
                <a:spcPts val="5880"/>
              </a:lnSpc>
            </a:pPr>
            <a:r>
              <a:rPr lang="en-US" sz="6000">
                <a:solidFill>
                  <a:srgbClr val="FFFFFF"/>
                </a:solidFill>
                <a:latin typeface="League Spartan"/>
                <a:ea typeface="League Spartan"/>
                <a:cs typeface="League Spartan"/>
                <a:sym typeface="League Spartan"/>
              </a:rPr>
              <a:t>Technical Overview of the VitalLink Pod</a:t>
            </a:r>
          </a:p>
          <a:p>
            <a:pPr algn="l">
              <a:lnSpc>
                <a:spcPts val="5880"/>
              </a:lnSpc>
            </a:pPr>
          </a:p>
        </p:txBody>
      </p:sp>
      <p:sp>
        <p:nvSpPr>
          <p:cNvPr name="TextBox 6" id="6"/>
          <p:cNvSpPr txBox="true"/>
          <p:nvPr/>
        </p:nvSpPr>
        <p:spPr>
          <a:xfrm rot="0">
            <a:off x="2276108" y="4271521"/>
            <a:ext cx="10195922" cy="2176166"/>
          </a:xfrm>
          <a:prstGeom prst="rect">
            <a:avLst/>
          </a:prstGeom>
        </p:spPr>
        <p:txBody>
          <a:bodyPr anchor="t" rtlCol="false" tIns="0" lIns="0" bIns="0" rIns="0">
            <a:spAutoFit/>
          </a:bodyPr>
          <a:lstStyle/>
          <a:p>
            <a:pPr algn="l">
              <a:lnSpc>
                <a:spcPts val="3428"/>
              </a:lnSpc>
              <a:spcBef>
                <a:spcPct val="0"/>
              </a:spcBef>
            </a:pPr>
            <a:r>
              <a:rPr lang="en-US" sz="2449">
                <a:solidFill>
                  <a:srgbClr val="FFFFFF"/>
                </a:solidFill>
                <a:latin typeface="Codec Pro"/>
                <a:ea typeface="Codec Pro"/>
                <a:cs typeface="Codec Pro"/>
                <a:sym typeface="Codec Pro"/>
              </a:rPr>
              <a:t>Patients are prompted to scan their provincial health card (e.g., BC Services Card) to verify identity. For those without an existing profile, the system creates a new record, assigning a unique identifier that can be linked to provincial EHR systems. For returning patients, previous visits are recalled, ensuring continuity of care.</a:t>
            </a:r>
          </a:p>
        </p:txBody>
      </p:sp>
      <p:sp>
        <p:nvSpPr>
          <p:cNvPr name="Freeform 7" id="7"/>
          <p:cNvSpPr/>
          <p:nvPr/>
        </p:nvSpPr>
        <p:spPr>
          <a:xfrm flipH="false" flipV="false" rot="0">
            <a:off x="16416515" y="8832335"/>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2566591">
            <a:off x="11035023" y="17240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TextBox 9" id="9"/>
          <p:cNvSpPr txBox="true"/>
          <p:nvPr/>
        </p:nvSpPr>
        <p:spPr>
          <a:xfrm rot="0">
            <a:off x="2495330" y="3707400"/>
            <a:ext cx="6506143" cy="435101"/>
          </a:xfrm>
          <a:prstGeom prst="rect">
            <a:avLst/>
          </a:prstGeom>
        </p:spPr>
        <p:txBody>
          <a:bodyPr anchor="t" rtlCol="false" tIns="0" lIns="0" bIns="0" rIns="0">
            <a:spAutoFit/>
          </a:bodyPr>
          <a:lstStyle/>
          <a:p>
            <a:pPr algn="l">
              <a:lnSpc>
                <a:spcPts val="3233"/>
              </a:lnSpc>
            </a:pPr>
            <a:r>
              <a:rPr lang="en-US" sz="3299">
                <a:solidFill>
                  <a:srgbClr val="FFFFFF"/>
                </a:solidFill>
                <a:latin typeface="League Spartan"/>
                <a:ea typeface="League Spartan"/>
                <a:cs typeface="League Spartan"/>
                <a:sym typeface="League Spartan"/>
              </a:rPr>
              <a:t>2.  Multilingual AI Interface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5739132">
            <a:off x="-1624707" y="-639849"/>
            <a:ext cx="7801629" cy="7801629"/>
          </a:xfrm>
          <a:custGeom>
            <a:avLst/>
            <a:gdLst/>
            <a:ahLst/>
            <a:cxnLst/>
            <a:rect r="r" b="b" t="t" l="l"/>
            <a:pathLst>
              <a:path h="7801629" w="7801629">
                <a:moveTo>
                  <a:pt x="7801630" y="0"/>
                </a:moveTo>
                <a:lnTo>
                  <a:pt x="0" y="0"/>
                </a:lnTo>
                <a:lnTo>
                  <a:pt x="0" y="7801630"/>
                </a:lnTo>
                <a:lnTo>
                  <a:pt x="7801630" y="7801630"/>
                </a:lnTo>
                <a:lnTo>
                  <a:pt x="7801630" y="0"/>
                </a:lnTo>
                <a:close/>
              </a:path>
            </a:pathLst>
          </a:custGeom>
          <a:blipFill>
            <a:blip r:embed="rId2">
              <a:alphaModFix amt="2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566591">
            <a:off x="10882623" y="15716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Freeform 4" id="4"/>
          <p:cNvSpPr/>
          <p:nvPr/>
        </p:nvSpPr>
        <p:spPr>
          <a:xfrm flipH="false" flipV="false" rot="0">
            <a:off x="1566837" y="1028700"/>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276108" y="784003"/>
            <a:ext cx="11972975" cy="2272665"/>
          </a:xfrm>
          <a:prstGeom prst="rect">
            <a:avLst/>
          </a:prstGeom>
        </p:spPr>
        <p:txBody>
          <a:bodyPr anchor="t" rtlCol="false" tIns="0" lIns="0" bIns="0" rIns="0">
            <a:spAutoFit/>
          </a:bodyPr>
          <a:lstStyle/>
          <a:p>
            <a:pPr algn="l">
              <a:lnSpc>
                <a:spcPts val="5880"/>
              </a:lnSpc>
            </a:pPr>
            <a:r>
              <a:rPr lang="en-US" sz="6000">
                <a:solidFill>
                  <a:srgbClr val="FFFFFF"/>
                </a:solidFill>
                <a:latin typeface="League Spartan"/>
                <a:ea typeface="League Spartan"/>
                <a:cs typeface="League Spartan"/>
                <a:sym typeface="League Spartan"/>
              </a:rPr>
              <a:t>Technical Overview of the VitalLink Pod</a:t>
            </a:r>
          </a:p>
          <a:p>
            <a:pPr algn="l">
              <a:lnSpc>
                <a:spcPts val="5880"/>
              </a:lnSpc>
            </a:pPr>
          </a:p>
        </p:txBody>
      </p:sp>
      <p:sp>
        <p:nvSpPr>
          <p:cNvPr name="TextBox 6" id="6"/>
          <p:cNvSpPr txBox="true"/>
          <p:nvPr/>
        </p:nvSpPr>
        <p:spPr>
          <a:xfrm rot="0">
            <a:off x="2276108" y="4335469"/>
            <a:ext cx="11378712" cy="3462041"/>
          </a:xfrm>
          <a:prstGeom prst="rect">
            <a:avLst/>
          </a:prstGeom>
        </p:spPr>
        <p:txBody>
          <a:bodyPr anchor="t" rtlCol="false" tIns="0" lIns="0" bIns="0" rIns="0">
            <a:spAutoFit/>
          </a:bodyPr>
          <a:lstStyle/>
          <a:p>
            <a:pPr algn="l">
              <a:lnSpc>
                <a:spcPts val="3428"/>
              </a:lnSpc>
            </a:pPr>
            <a:r>
              <a:rPr lang="en-US" sz="2449">
                <a:solidFill>
                  <a:srgbClr val="FFFFFF"/>
                </a:solidFill>
                <a:latin typeface="Codec Pro"/>
                <a:ea typeface="Codec Pro"/>
                <a:cs typeface="Codec Pro"/>
                <a:sym typeface="Codec Pro"/>
              </a:rPr>
              <a:t>After identity verification, patients are guided to a Smart Chair, which performs a complete set of vital sign assessments within two minutes. These include:</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Blood pressure (via automatic arm cuff)</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Body temperature (infrared scanner)</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Heart rate and rhythm (ECG pads in armrests)</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Blood oxygen saturation (via finger scan)</a:t>
            </a:r>
          </a:p>
          <a:p>
            <a:pPr algn="l" marL="528773" indent="-264386" lvl="1">
              <a:lnSpc>
                <a:spcPts val="3428"/>
              </a:lnSpc>
              <a:spcBef>
                <a:spcPct val="0"/>
              </a:spcBef>
              <a:buFont typeface="Arial"/>
              <a:buChar char="•"/>
            </a:pPr>
            <a:r>
              <a:rPr lang="en-US" sz="2449">
                <a:solidFill>
                  <a:srgbClr val="FFFFFF"/>
                </a:solidFill>
                <a:latin typeface="Codec Pro"/>
                <a:ea typeface="Codec Pro"/>
                <a:cs typeface="Codec Pro"/>
                <a:sym typeface="Codec Pro"/>
              </a:rPr>
              <a:t>We</a:t>
            </a:r>
            <a:r>
              <a:rPr lang="en-US" sz="2449">
                <a:solidFill>
                  <a:srgbClr val="FFFFFF"/>
                </a:solidFill>
                <a:latin typeface="Codec Pro"/>
                <a:ea typeface="Codec Pro"/>
                <a:cs typeface="Codec Pro"/>
                <a:sym typeface="Codec Pro"/>
              </a:rPr>
              <a:t>ight and BMI (embedded seat scale and floor sensors)</a:t>
            </a:r>
          </a:p>
        </p:txBody>
      </p:sp>
      <p:sp>
        <p:nvSpPr>
          <p:cNvPr name="Freeform 7" id="7"/>
          <p:cNvSpPr/>
          <p:nvPr/>
        </p:nvSpPr>
        <p:spPr>
          <a:xfrm flipH="false" flipV="false" rot="0">
            <a:off x="16416515" y="8832335"/>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2566591">
            <a:off x="11035023" y="17240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TextBox 9" id="9"/>
          <p:cNvSpPr txBox="true"/>
          <p:nvPr/>
        </p:nvSpPr>
        <p:spPr>
          <a:xfrm rot="0">
            <a:off x="2512778" y="3327641"/>
            <a:ext cx="8841753" cy="844676"/>
          </a:xfrm>
          <a:prstGeom prst="rect">
            <a:avLst/>
          </a:prstGeom>
        </p:spPr>
        <p:txBody>
          <a:bodyPr anchor="t" rtlCol="false" tIns="0" lIns="0" bIns="0" rIns="0">
            <a:spAutoFit/>
          </a:bodyPr>
          <a:lstStyle/>
          <a:p>
            <a:pPr algn="l">
              <a:lnSpc>
                <a:spcPts val="3233"/>
              </a:lnSpc>
            </a:pPr>
            <a:r>
              <a:rPr lang="en-US" sz="3299">
                <a:solidFill>
                  <a:srgbClr val="FFFFFF"/>
                </a:solidFill>
                <a:latin typeface="League Spartan"/>
                <a:ea typeface="League Spartan"/>
                <a:cs typeface="League Spartan"/>
                <a:sym typeface="League Spartan"/>
              </a:rPr>
              <a:t>4. Vital Sign Collection: Smart Chair and Embedded Sensors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777B6">
                <a:alpha val="100000"/>
              </a:srgbClr>
            </a:gs>
            <a:gs pos="100000">
              <a:srgbClr val="050B39">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5739132">
            <a:off x="-1624707" y="-639849"/>
            <a:ext cx="7801629" cy="7801629"/>
          </a:xfrm>
          <a:custGeom>
            <a:avLst/>
            <a:gdLst/>
            <a:ahLst/>
            <a:cxnLst/>
            <a:rect r="r" b="b" t="t" l="l"/>
            <a:pathLst>
              <a:path h="7801629" w="7801629">
                <a:moveTo>
                  <a:pt x="7801630" y="0"/>
                </a:moveTo>
                <a:lnTo>
                  <a:pt x="0" y="0"/>
                </a:lnTo>
                <a:lnTo>
                  <a:pt x="0" y="7801630"/>
                </a:lnTo>
                <a:lnTo>
                  <a:pt x="7801630" y="7801630"/>
                </a:lnTo>
                <a:lnTo>
                  <a:pt x="7801630" y="0"/>
                </a:lnTo>
                <a:close/>
              </a:path>
            </a:pathLst>
          </a:custGeom>
          <a:blipFill>
            <a:blip r:embed="rId2">
              <a:alphaModFix amt="2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566591">
            <a:off x="10882623" y="15716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Freeform 4" id="4"/>
          <p:cNvSpPr/>
          <p:nvPr/>
        </p:nvSpPr>
        <p:spPr>
          <a:xfrm flipH="false" flipV="false" rot="0">
            <a:off x="1566837" y="1028700"/>
            <a:ext cx="539736" cy="539736"/>
          </a:xfrm>
          <a:custGeom>
            <a:avLst/>
            <a:gdLst/>
            <a:ahLst/>
            <a:cxnLst/>
            <a:rect r="r" b="b" t="t" l="l"/>
            <a:pathLst>
              <a:path h="539736" w="539736">
                <a:moveTo>
                  <a:pt x="0" y="0"/>
                </a:moveTo>
                <a:lnTo>
                  <a:pt x="539736" y="0"/>
                </a:lnTo>
                <a:lnTo>
                  <a:pt x="539736" y="539736"/>
                </a:lnTo>
                <a:lnTo>
                  <a:pt x="0" y="539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276108" y="784003"/>
            <a:ext cx="11972975" cy="2272665"/>
          </a:xfrm>
          <a:prstGeom prst="rect">
            <a:avLst/>
          </a:prstGeom>
        </p:spPr>
        <p:txBody>
          <a:bodyPr anchor="t" rtlCol="false" tIns="0" lIns="0" bIns="0" rIns="0">
            <a:spAutoFit/>
          </a:bodyPr>
          <a:lstStyle/>
          <a:p>
            <a:pPr algn="l">
              <a:lnSpc>
                <a:spcPts val="5880"/>
              </a:lnSpc>
            </a:pPr>
            <a:r>
              <a:rPr lang="en-US" sz="6000">
                <a:solidFill>
                  <a:srgbClr val="FFFFFF"/>
                </a:solidFill>
                <a:latin typeface="League Spartan"/>
                <a:ea typeface="League Spartan"/>
                <a:cs typeface="League Spartan"/>
                <a:sym typeface="League Spartan"/>
              </a:rPr>
              <a:t>Technical Overview of the VitalLink Pod</a:t>
            </a:r>
          </a:p>
          <a:p>
            <a:pPr algn="l">
              <a:lnSpc>
                <a:spcPts val="5880"/>
              </a:lnSpc>
            </a:pPr>
          </a:p>
        </p:txBody>
      </p:sp>
      <p:sp>
        <p:nvSpPr>
          <p:cNvPr name="TextBox 6" id="6"/>
          <p:cNvSpPr txBox="true"/>
          <p:nvPr/>
        </p:nvSpPr>
        <p:spPr>
          <a:xfrm rot="0">
            <a:off x="2276108" y="4271521"/>
            <a:ext cx="10195922" cy="3890666"/>
          </a:xfrm>
          <a:prstGeom prst="rect">
            <a:avLst/>
          </a:prstGeom>
        </p:spPr>
        <p:txBody>
          <a:bodyPr anchor="t" rtlCol="false" tIns="0" lIns="0" bIns="0" rIns="0">
            <a:spAutoFit/>
          </a:bodyPr>
          <a:lstStyle/>
          <a:p>
            <a:pPr algn="l">
              <a:lnSpc>
                <a:spcPts val="3428"/>
              </a:lnSpc>
            </a:pPr>
            <a:r>
              <a:rPr lang="en-US" sz="2449">
                <a:solidFill>
                  <a:srgbClr val="FFFFFF"/>
                </a:solidFill>
                <a:latin typeface="Codec Pro"/>
                <a:ea typeface="Codec Pro"/>
                <a:cs typeface="Codec Pro"/>
                <a:sym typeface="Codec Pro"/>
              </a:rPr>
              <a:t>Once vitals are recorded, patients are connected via encrypted video link to a licensed nurse who:</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Reviews vital signs in real time</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Asks basic medical history questions</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P</a:t>
            </a:r>
            <a:r>
              <a:rPr lang="en-US" sz="2449">
                <a:solidFill>
                  <a:srgbClr val="FFFFFF"/>
                </a:solidFill>
                <a:latin typeface="Codec Pro"/>
                <a:ea typeface="Codec Pro"/>
                <a:cs typeface="Codec Pro"/>
                <a:sym typeface="Codec Pro"/>
              </a:rPr>
              <a:t>rovides a primary assessment and suggests next steps</a:t>
            </a:r>
          </a:p>
          <a:p>
            <a:pPr algn="l">
              <a:lnSpc>
                <a:spcPts val="3428"/>
              </a:lnSpc>
            </a:pPr>
            <a:r>
              <a:rPr lang="en-US" sz="2449">
                <a:solidFill>
                  <a:srgbClr val="FFFFFF"/>
                </a:solidFill>
                <a:latin typeface="Codec Pro"/>
                <a:ea typeface="Codec Pro"/>
                <a:cs typeface="Codec Pro"/>
                <a:sym typeface="Codec Pro"/>
              </a:rPr>
              <a:t>The nurse may determine that the issue is:</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Non-urgent and manageable at home</a:t>
            </a:r>
          </a:p>
          <a:p>
            <a:pPr algn="l" marL="528773" indent="-264386" lvl="1">
              <a:lnSpc>
                <a:spcPts val="3428"/>
              </a:lnSpc>
              <a:buFont typeface="Arial"/>
              <a:buChar char="•"/>
            </a:pPr>
            <a:r>
              <a:rPr lang="en-US" sz="2449">
                <a:solidFill>
                  <a:srgbClr val="FFFFFF"/>
                </a:solidFill>
                <a:latin typeface="Codec Pro"/>
                <a:ea typeface="Codec Pro"/>
                <a:cs typeface="Codec Pro"/>
                <a:sym typeface="Codec Pro"/>
              </a:rPr>
              <a:t>Requiring follow-up at a walk-in clinic</a:t>
            </a:r>
          </a:p>
          <a:p>
            <a:pPr algn="l" marL="528773" indent="-264386" lvl="1">
              <a:lnSpc>
                <a:spcPts val="3428"/>
              </a:lnSpc>
              <a:spcBef>
                <a:spcPct val="0"/>
              </a:spcBef>
              <a:buFont typeface="Arial"/>
              <a:buChar char="•"/>
            </a:pPr>
            <a:r>
              <a:rPr lang="en-US" sz="2449">
                <a:solidFill>
                  <a:srgbClr val="FFFFFF"/>
                </a:solidFill>
                <a:latin typeface="Codec Pro"/>
                <a:ea typeface="Codec Pro"/>
                <a:cs typeface="Codec Pro"/>
                <a:sym typeface="Codec Pro"/>
              </a:rPr>
              <a:t>Urgent and requiring ED referral</a:t>
            </a:r>
          </a:p>
        </p:txBody>
      </p:sp>
      <p:sp>
        <p:nvSpPr>
          <p:cNvPr name="Freeform 7" id="7"/>
          <p:cNvSpPr/>
          <p:nvPr/>
        </p:nvSpPr>
        <p:spPr>
          <a:xfrm flipH="false" flipV="false" rot="0">
            <a:off x="16416515" y="8832335"/>
            <a:ext cx="505147" cy="505147"/>
          </a:xfrm>
          <a:custGeom>
            <a:avLst/>
            <a:gdLst/>
            <a:ahLst/>
            <a:cxnLst/>
            <a:rect r="r" b="b" t="t" l="l"/>
            <a:pathLst>
              <a:path h="505147" w="505147">
                <a:moveTo>
                  <a:pt x="0" y="0"/>
                </a:moveTo>
                <a:lnTo>
                  <a:pt x="505147" y="0"/>
                </a:lnTo>
                <a:lnTo>
                  <a:pt x="505147" y="505147"/>
                </a:lnTo>
                <a:lnTo>
                  <a:pt x="0" y="505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2566591">
            <a:off x="11035023" y="1724078"/>
            <a:ext cx="11421234" cy="8780073"/>
          </a:xfrm>
          <a:custGeom>
            <a:avLst/>
            <a:gdLst/>
            <a:ahLst/>
            <a:cxnLst/>
            <a:rect r="r" b="b" t="t" l="l"/>
            <a:pathLst>
              <a:path h="8780073" w="11421234">
                <a:moveTo>
                  <a:pt x="0" y="0"/>
                </a:moveTo>
                <a:lnTo>
                  <a:pt x="11421233" y="0"/>
                </a:lnTo>
                <a:lnTo>
                  <a:pt x="11421233" y="8780073"/>
                </a:lnTo>
                <a:lnTo>
                  <a:pt x="0" y="8780073"/>
                </a:lnTo>
                <a:lnTo>
                  <a:pt x="0" y="0"/>
                </a:lnTo>
                <a:close/>
              </a:path>
            </a:pathLst>
          </a:custGeom>
          <a:blipFill>
            <a:blip r:embed="rId4"/>
            <a:stretch>
              <a:fillRect l="0" t="0" r="0" b="0"/>
            </a:stretch>
          </a:blipFill>
        </p:spPr>
      </p:sp>
      <p:sp>
        <p:nvSpPr>
          <p:cNvPr name="TextBox 9" id="9"/>
          <p:cNvSpPr txBox="true"/>
          <p:nvPr/>
        </p:nvSpPr>
        <p:spPr>
          <a:xfrm rot="0">
            <a:off x="2495330" y="3707400"/>
            <a:ext cx="8437803" cy="435101"/>
          </a:xfrm>
          <a:prstGeom prst="rect">
            <a:avLst/>
          </a:prstGeom>
        </p:spPr>
        <p:txBody>
          <a:bodyPr anchor="t" rtlCol="false" tIns="0" lIns="0" bIns="0" rIns="0">
            <a:spAutoFit/>
          </a:bodyPr>
          <a:lstStyle/>
          <a:p>
            <a:pPr algn="l">
              <a:lnSpc>
                <a:spcPts val="3233"/>
              </a:lnSpc>
            </a:pPr>
            <a:r>
              <a:rPr lang="en-US" sz="3299">
                <a:solidFill>
                  <a:srgbClr val="FFFFFF"/>
                </a:solidFill>
                <a:latin typeface="League Spartan"/>
                <a:ea typeface="League Spartan"/>
                <a:cs typeface="League Spartan"/>
                <a:sym typeface="League Spartan"/>
              </a:rPr>
              <a:t>Remote Triage via Secure Video Link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DAGqIAWoaCg</dc:identifier>
  <dcterms:modified xsi:type="dcterms:W3CDTF">2011-08-01T06:04:30Z</dcterms:modified>
  <cp:revision>1</cp:revision>
  <dc:title>White Blue Modern Technology Pitch Deck Presentation</dc:title>
</cp:coreProperties>
</file>